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44"/>
  </p:notesMasterIdLst>
  <p:sldIdLst>
    <p:sldId id="256" r:id="rId2"/>
    <p:sldId id="257" r:id="rId3"/>
    <p:sldId id="259" r:id="rId4"/>
    <p:sldId id="260" r:id="rId5"/>
    <p:sldId id="261" r:id="rId6"/>
    <p:sldId id="262" r:id="rId7"/>
    <p:sldId id="296" r:id="rId8"/>
    <p:sldId id="297" r:id="rId9"/>
    <p:sldId id="290" r:id="rId10"/>
    <p:sldId id="291" r:id="rId11"/>
    <p:sldId id="294" r:id="rId12"/>
    <p:sldId id="298" r:id="rId13"/>
    <p:sldId id="286" r:id="rId14"/>
    <p:sldId id="299" r:id="rId15"/>
    <p:sldId id="264" r:id="rId16"/>
    <p:sldId id="265" r:id="rId17"/>
    <p:sldId id="300" r:id="rId18"/>
    <p:sldId id="301" r:id="rId19"/>
    <p:sldId id="302" r:id="rId20"/>
    <p:sldId id="303" r:id="rId21"/>
    <p:sldId id="266" r:id="rId22"/>
    <p:sldId id="267" r:id="rId23"/>
    <p:sldId id="268" r:id="rId24"/>
    <p:sldId id="269" r:id="rId25"/>
    <p:sldId id="304" r:id="rId26"/>
    <p:sldId id="287" r:id="rId27"/>
    <p:sldId id="271" r:id="rId28"/>
    <p:sldId id="312" r:id="rId29"/>
    <p:sldId id="311" r:id="rId30"/>
    <p:sldId id="310" r:id="rId31"/>
    <p:sldId id="306" r:id="rId32"/>
    <p:sldId id="309" r:id="rId33"/>
    <p:sldId id="272" r:id="rId34"/>
    <p:sldId id="279" r:id="rId35"/>
    <p:sldId id="288" r:id="rId36"/>
    <p:sldId id="282" r:id="rId37"/>
    <p:sldId id="307" r:id="rId38"/>
    <p:sldId id="283" r:id="rId39"/>
    <p:sldId id="295" r:id="rId40"/>
    <p:sldId id="308" r:id="rId41"/>
    <p:sldId id="305" r:id="rId42"/>
    <p:sldId id="285" r:id="rId4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45" roundtripDataSignature="AMtx7mg9bLb5EwDiHn4naTmLK/J/TQtXe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93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997"/>
    <p:restoredTop sz="94709"/>
  </p:normalViewPr>
  <p:slideViewPr>
    <p:cSldViewPr snapToGrid="0" snapToObjects="1">
      <p:cViewPr varScale="1">
        <p:scale>
          <a:sx n="92" d="100"/>
          <a:sy n="92" d="100"/>
        </p:scale>
        <p:origin x="60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7334708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2" name="Google Shape;9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879209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2" name="Google Shape;13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042667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2" name="Google Shape;13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077148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2" name="Google Shape;13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0490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2" name="Google Shape;13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691273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2" name="Google Shape;13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397663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4" name="Google Shape;14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269664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0" name="Google Shape;15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202441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0" name="Google Shape;15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026700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2" name="Google Shape;13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099684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2" name="Google Shape;13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9188641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0" name="Google Shape;10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022608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2" name="Google Shape;13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563031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6" name="Google Shape;15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911165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8" name="Google Shape;17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337206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2" name="Google Shape;20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206440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8" name="Google Shape;20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8701691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8" name="Google Shape;20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9512094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8" name="Google Shape;20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4466771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234" name="Google Shape;23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94440362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234" name="Google Shape;23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7239300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234" name="Google Shape;23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46519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2" name="Google Shape;11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5905020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234" name="Google Shape;23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2564429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34" name="Google Shape;23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1892931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34" name="Google Shape;23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7906117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42" name="Google Shape;24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6994109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91" name="Google Shape;291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6688405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97" name="Google Shape;297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5230330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09" name="Google Shape;309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0106327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97" name="Google Shape;297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3668977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33" name="Google Shape;333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5948131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33" name="Google Shape;333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82892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it-IT" dirty="0"/>
              <a:t>Da modificare</a:t>
            </a:r>
            <a:endParaRPr dirty="0"/>
          </a:p>
        </p:txBody>
      </p:sp>
      <p:sp>
        <p:nvSpPr>
          <p:cNvPr id="120" name="Google Shape;12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713585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2" name="Google Shape;20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6205086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929170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6" name="Google Shape;12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618307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2" name="Google Shape;13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002918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2" name="Google Shape;13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680305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2" name="Google Shape;13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609599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2" name="Google Shape;13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56728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tito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x">
  <p:cSld name="VERTICAL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pic>
        <p:nvPicPr>
          <p:cNvPr id="82" name="Google Shape;82;p37" descr="Immagine che contiene disegnando&#10;&#10;Descrizione generata automaticamente"/>
          <p:cNvPicPr preferRelativeResize="0"/>
          <p:nvPr/>
        </p:nvPicPr>
        <p:blipFill rotWithShape="1">
          <a:blip r:embed="rId2">
            <a:alphaModFix amt="28000"/>
          </a:blip>
          <a:srcRect/>
          <a:stretch/>
        </p:blipFill>
        <p:spPr>
          <a:xfrm>
            <a:off x="11548114" y="6137310"/>
            <a:ext cx="525772" cy="5841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olo e testo verticale" type="vertTitleAndTx">
  <p:cSld name="VERTICAL_TITLE_AND_VERTICAL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pic>
        <p:nvPicPr>
          <p:cNvPr id="89" name="Google Shape;89;p38" descr="Immagine che contiene disegnando&#10;&#10;Descrizione generata automaticamente"/>
          <p:cNvPicPr preferRelativeResize="0"/>
          <p:nvPr/>
        </p:nvPicPr>
        <p:blipFill rotWithShape="1">
          <a:blip r:embed="rId2">
            <a:alphaModFix amt="28000"/>
          </a:blip>
          <a:srcRect/>
          <a:stretch/>
        </p:blipFill>
        <p:spPr>
          <a:xfrm>
            <a:off x="11548114" y="6137310"/>
            <a:ext cx="525772" cy="5841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stazione sezione" type="secHead">
  <p:cSld name="SECTION_HEADER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a" type="blank">
  <p:cSld name="BLANK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e contenuti" type="twoObj">
  <p:cSld name="TWO_OBJECT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3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pic>
        <p:nvPicPr>
          <p:cNvPr id="43" name="Google Shape;43;p31" descr="Immagine che contiene disegnando&#10;&#10;Descrizione generata automaticamente"/>
          <p:cNvPicPr preferRelativeResize="0"/>
          <p:nvPr/>
        </p:nvPicPr>
        <p:blipFill rotWithShape="1">
          <a:blip r:embed="rId2">
            <a:alphaModFix amt="28000"/>
          </a:blip>
          <a:srcRect/>
          <a:stretch/>
        </p:blipFill>
        <p:spPr>
          <a:xfrm>
            <a:off x="11548114" y="6137310"/>
            <a:ext cx="525772" cy="5841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ronto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3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3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3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pic>
        <p:nvPicPr>
          <p:cNvPr id="53" name="Google Shape;53;p32" descr="Immagine che contiene disegnando&#10;&#10;Descrizione generata automaticamente"/>
          <p:cNvPicPr preferRelativeResize="0"/>
          <p:nvPr/>
        </p:nvPicPr>
        <p:blipFill rotWithShape="1">
          <a:blip r:embed="rId2">
            <a:alphaModFix amt="28000"/>
          </a:blip>
          <a:srcRect/>
          <a:stretch/>
        </p:blipFill>
        <p:spPr>
          <a:xfrm>
            <a:off x="11548114" y="6137310"/>
            <a:ext cx="525772" cy="5841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 type="titleOnly">
  <p:cSld name="TITLE_ONL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pic>
        <p:nvPicPr>
          <p:cNvPr id="59" name="Google Shape;59;p33" descr="Immagine che contiene disegnando&#10;&#10;Descrizione generata automaticamente"/>
          <p:cNvPicPr preferRelativeResize="0"/>
          <p:nvPr/>
        </p:nvPicPr>
        <p:blipFill rotWithShape="1">
          <a:blip r:embed="rId2">
            <a:alphaModFix amt="28000"/>
          </a:blip>
          <a:srcRect/>
          <a:stretch/>
        </p:blipFill>
        <p:spPr>
          <a:xfrm>
            <a:off x="11548114" y="6137310"/>
            <a:ext cx="525772" cy="5841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con didascalia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3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4" name="Google Shape;64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pic>
        <p:nvPicPr>
          <p:cNvPr id="67" name="Google Shape;67;p35" descr="Immagine che contiene disegnando&#10;&#10;Descrizione generata automaticamente"/>
          <p:cNvPicPr preferRelativeResize="0"/>
          <p:nvPr/>
        </p:nvPicPr>
        <p:blipFill rotWithShape="1">
          <a:blip r:embed="rId2">
            <a:alphaModFix amt="28000"/>
          </a:blip>
          <a:srcRect/>
          <a:stretch/>
        </p:blipFill>
        <p:spPr>
          <a:xfrm>
            <a:off x="11548114" y="6137310"/>
            <a:ext cx="525772" cy="5841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con didascalia" type="picTx">
  <p:cSld name="PICTURE_WITH_CAPTIO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3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2" name="Google Shape;72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pic>
        <p:nvPicPr>
          <p:cNvPr id="75" name="Google Shape;75;p36" descr="Immagine che contiene disegnando&#10;&#10;Descrizione generata automaticamente"/>
          <p:cNvPicPr preferRelativeResize="0"/>
          <p:nvPr/>
        </p:nvPicPr>
        <p:blipFill rotWithShape="1">
          <a:blip r:embed="rId2">
            <a:alphaModFix amt="28000"/>
          </a:blip>
          <a:srcRect/>
          <a:stretch/>
        </p:blipFill>
        <p:spPr>
          <a:xfrm>
            <a:off x="11548114" y="6137310"/>
            <a:ext cx="525772" cy="5841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7" name="Google Shape;7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" name="Google Shape;8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ss.it/rapporti-covid-19/-/asset_publisher/btw1J82wtYzH/content/prossima-pubblicazione.-rapporto-iss-covid-19-n.-25-2020.-raccomandazioni-ad-interim-sulla-sanificazione-di-strutture-non-sanitarie-nell-attuale-emergenza-covid-19-superfici-ambienti-interni-e-abbigliamento.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ss.it/documents/20126/0/Rapporto+ISS+COVID-19+n.+32_2020.pdf/f27c2b51-40e3-b9c7-3a55-35585beaa0fb?t=1590673576129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"/>
          <p:cNvSpPr txBox="1">
            <a:spLocks noGrp="1"/>
          </p:cNvSpPr>
          <p:nvPr>
            <p:ph type="ctrTitle"/>
          </p:nvPr>
        </p:nvSpPr>
        <p:spPr>
          <a:xfrm>
            <a:off x="1524000" y="2053091"/>
            <a:ext cx="9144000" cy="2387600"/>
          </a:xfrm>
          <a:prstGeom prst="rect">
            <a:avLst/>
          </a:prstGeom>
          <a:solidFill>
            <a:srgbClr val="1693A1"/>
          </a:solidFill>
          <a:ln w="38100" cap="flat" cmpd="dbl">
            <a:solidFill>
              <a:srgbClr val="B3C6E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it-IT" sz="8000" dirty="0">
                <a:solidFill>
                  <a:schemeClr val="bg1"/>
                </a:solidFill>
                <a:latin typeface="PN Butter Peanut" pitchFamily="2" charset="77"/>
                <a:ea typeface="Verdana" panose="020B0604030504040204" pitchFamily="34" charset="0"/>
                <a:cs typeface="Verdana" panose="020B0604030504040204" pitchFamily="34" charset="0"/>
              </a:rPr>
              <a:t>L’oratorio si prepara ad accogliere</a:t>
            </a:r>
            <a:endParaRPr sz="8000" dirty="0">
              <a:solidFill>
                <a:schemeClr val="bg1"/>
              </a:solidFill>
              <a:latin typeface="PN Butter Peanut" pitchFamily="2" charset="77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B15AD07F-0AE7-2641-B794-9D70F17ECC1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51760" cy="6858000"/>
          </a:xfrm>
          <a:prstGeom prst="rect">
            <a:avLst/>
          </a:prstGeom>
        </p:spPr>
      </p:pic>
      <p:pic>
        <p:nvPicPr>
          <p:cNvPr id="5" name="Immagine 4" descr="Immagine che contiene clipart&#10;&#10;Descrizione generata automaticamente">
            <a:extLst>
              <a:ext uri="{FF2B5EF4-FFF2-40B4-BE49-F238E27FC236}">
                <a16:creationId xmlns:a16="http://schemas.microsoft.com/office/drawing/2014/main" id="{578EE108-4061-FF45-B161-C1C4B51DC1C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9529" y="3084745"/>
            <a:ext cx="859637" cy="152712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CD5AECAC-0778-8145-8CC8-FDB47729FFF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89686" y="4836972"/>
            <a:ext cx="2602839" cy="2021028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18ABF495-A466-524B-8E12-D8F7737B121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219722" y="609599"/>
            <a:ext cx="1433981" cy="160391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7"/>
          <p:cNvSpPr txBox="1">
            <a:spLocks noGrp="1"/>
          </p:cNvSpPr>
          <p:nvPr>
            <p:ph type="title"/>
          </p:nvPr>
        </p:nvSpPr>
        <p:spPr>
          <a:xfrm>
            <a:off x="693964" y="236198"/>
            <a:ext cx="10804071" cy="2051503"/>
          </a:xfrm>
          <a:prstGeom prst="rect">
            <a:avLst/>
          </a:prstGeom>
          <a:solidFill>
            <a:srgbClr val="1693A1"/>
          </a:solidFill>
          <a:ln w="38100" cap="flat" cmpd="dbl">
            <a:solidFill>
              <a:srgbClr val="B3C6E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algn="ctr">
              <a:buSzPts val="6000"/>
            </a:pPr>
            <a:r>
              <a:rPr lang="it-IT" sz="8000" dirty="0">
                <a:solidFill>
                  <a:schemeClr val="bg1"/>
                </a:solidFill>
                <a:latin typeface="PN Butter Peanut" pitchFamily="2" charset="77"/>
                <a:ea typeface="Verdana" panose="020B0604030504040204" pitchFamily="34" charset="0"/>
                <a:cs typeface="Verdana" panose="020B0604030504040204" pitchFamily="34" charset="0"/>
              </a:rPr>
              <a:t>Regolamento circa le misure </a:t>
            </a:r>
            <a:br>
              <a:rPr lang="it-IT" sz="8000" dirty="0">
                <a:solidFill>
                  <a:schemeClr val="bg1"/>
                </a:solidFill>
                <a:latin typeface="PN Butter Peanut" pitchFamily="2" charset="77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it-IT" sz="8000" dirty="0">
                <a:solidFill>
                  <a:schemeClr val="bg1"/>
                </a:solidFill>
                <a:latin typeface="PN Butter Peanut" pitchFamily="2" charset="77"/>
                <a:ea typeface="Verdana" panose="020B0604030504040204" pitchFamily="34" charset="0"/>
                <a:cs typeface="Verdana" panose="020B0604030504040204" pitchFamily="34" charset="0"/>
              </a:rPr>
              <a:t>anti contagio</a:t>
            </a:r>
            <a:endParaRPr sz="8000" dirty="0">
              <a:solidFill>
                <a:schemeClr val="bg1"/>
              </a:solidFill>
              <a:latin typeface="PN Butter Peanut" pitchFamily="2" charset="77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5" name="Google Shape;135;p7"/>
          <p:cNvSpPr txBox="1">
            <a:spLocks noGrp="1"/>
          </p:cNvSpPr>
          <p:nvPr>
            <p:ph type="body" idx="1"/>
          </p:nvPr>
        </p:nvSpPr>
        <p:spPr>
          <a:xfrm>
            <a:off x="693964" y="2645019"/>
            <a:ext cx="10804070" cy="1925281"/>
          </a:xfrm>
          <a:prstGeom prst="rect">
            <a:avLst/>
          </a:prstGeom>
          <a:solidFill>
            <a:srgbClr val="1693A1"/>
          </a:solidFill>
          <a:ln w="38100" cap="flat" cmpd="dbl">
            <a:solidFill>
              <a:srgbClr val="3864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 fontScale="85000" lnSpcReduction="1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Clr>
                <a:schemeClr val="lt1"/>
              </a:buClr>
              <a:buSzPts val="2800"/>
              <a:buNone/>
            </a:pPr>
            <a:r>
              <a:rPr lang="it-IT" sz="31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Quest’anno non è necessaria la firma del patto di responsabilità reciproca. Tuttavia occorre consegnare alle famiglie e a tutte le persone coinvolte un </a:t>
            </a:r>
            <a:r>
              <a:rPr lang="it-IT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regolamento </a:t>
            </a:r>
            <a:r>
              <a:rPr lang="it-IT" sz="31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circa le misure anti-contagio adottate dalla Parrocchia (una bozza all’</a:t>
            </a:r>
            <a:r>
              <a:rPr lang="it-IT" sz="31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</a:t>
            </a:r>
            <a:r>
              <a:rPr lang="it-IT" sz="31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4).</a:t>
            </a:r>
          </a:p>
        </p:txBody>
      </p:sp>
      <p:sp>
        <p:nvSpPr>
          <p:cNvPr id="5" name="Google Shape;135;p7">
            <a:extLst>
              <a:ext uri="{FF2B5EF4-FFF2-40B4-BE49-F238E27FC236}">
                <a16:creationId xmlns:a16="http://schemas.microsoft.com/office/drawing/2014/main" id="{11B32554-3A88-5744-B485-F27C48651400}"/>
              </a:ext>
            </a:extLst>
          </p:cNvPr>
          <p:cNvSpPr txBox="1">
            <a:spLocks/>
          </p:cNvSpPr>
          <p:nvPr/>
        </p:nvSpPr>
        <p:spPr>
          <a:xfrm>
            <a:off x="669471" y="4696521"/>
            <a:ext cx="10804070" cy="1925281"/>
          </a:xfrm>
          <a:prstGeom prst="rect">
            <a:avLst/>
          </a:prstGeom>
          <a:solidFill>
            <a:srgbClr val="1693A1"/>
          </a:solidFill>
          <a:ln w="38100" cap="flat" cmpd="dbl">
            <a:solidFill>
              <a:srgbClr val="3864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 fontScale="85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Clr>
                <a:schemeClr val="lt1"/>
              </a:buClr>
              <a:buSzPts val="2800"/>
              <a:buNone/>
            </a:pPr>
            <a:r>
              <a:rPr lang="it-IT" sz="31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genitori e gli adulti coinvolti sono invitati a un continuo automonitoraggio delle condizioni del proprio nucleo familiare. Verranno fornite loro informazioni circa i comportamenti da adottare in caso di comparsa di sintomi sospetti per COVID-19. </a:t>
            </a:r>
          </a:p>
        </p:txBody>
      </p:sp>
    </p:spTree>
    <p:extLst>
      <p:ext uri="{BB962C8B-B14F-4D97-AF65-F5344CB8AC3E}">
        <p14:creationId xmlns:p14="http://schemas.microsoft.com/office/powerpoint/2010/main" val="25550965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rgbClr val="1693A1"/>
          </a:solidFill>
          <a:ln w="38100" cap="flat" cmpd="dbl">
            <a:solidFill>
              <a:srgbClr val="B3C6E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algn="ctr">
              <a:buSzPts val="6000"/>
            </a:pPr>
            <a:r>
              <a:rPr lang="it-IT" sz="8000" dirty="0">
                <a:solidFill>
                  <a:schemeClr val="bg1"/>
                </a:solidFill>
                <a:latin typeface="PN Butter Peanut" pitchFamily="2" charset="77"/>
                <a:ea typeface="Verdana" panose="020B0604030504040204" pitchFamily="34" charset="0"/>
                <a:cs typeface="Verdana" panose="020B0604030504040204" pitchFamily="34" charset="0"/>
              </a:rPr>
              <a:t>Responsabile e Referente COVID-19</a:t>
            </a:r>
            <a:endParaRPr sz="8000" dirty="0">
              <a:solidFill>
                <a:schemeClr val="bg1"/>
              </a:solidFill>
              <a:latin typeface="PN Butter Peanut" pitchFamily="2" charset="77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5" name="Google Shape;135;p7"/>
          <p:cNvSpPr txBox="1">
            <a:spLocks noGrp="1"/>
          </p:cNvSpPr>
          <p:nvPr>
            <p:ph type="body" idx="1"/>
          </p:nvPr>
        </p:nvSpPr>
        <p:spPr>
          <a:xfrm>
            <a:off x="838200" y="1861456"/>
            <a:ext cx="10515600" cy="2906486"/>
          </a:xfrm>
          <a:prstGeom prst="rect">
            <a:avLst/>
          </a:prstGeom>
          <a:solidFill>
            <a:srgbClr val="1693A1"/>
          </a:solidFill>
          <a:ln w="38100" cap="flat" cmpd="dbl">
            <a:solidFill>
              <a:srgbClr val="3864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4300" indent="0">
              <a:lnSpc>
                <a:spcPct val="110000"/>
              </a:lnSpc>
              <a:buNone/>
            </a:pPr>
            <a:r>
              <a:rPr lang="it-IT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Il </a:t>
            </a:r>
            <a:r>
              <a:rPr lang="it-IT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Responsabile</a:t>
            </a:r>
            <a:r>
              <a:rPr lang="it-IT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è nominato dal Parroco e coordina tutte le attività. Deve essere un ministro ordinato, un/a consacrato/a oppure un laico maggiorenne con esperienza che svolge l’incarico retribuito o a titolo gratuito. Il Responsabile può anche svolgere la funzione di </a:t>
            </a:r>
            <a:r>
              <a:rPr lang="it-IT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Operatore di un gruppo</a:t>
            </a:r>
            <a:r>
              <a:rPr lang="it-IT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 </a:t>
            </a:r>
          </a:p>
        </p:txBody>
      </p:sp>
      <p:sp>
        <p:nvSpPr>
          <p:cNvPr id="6" name="Google Shape;135;p7">
            <a:extLst>
              <a:ext uri="{FF2B5EF4-FFF2-40B4-BE49-F238E27FC236}">
                <a16:creationId xmlns:a16="http://schemas.microsoft.com/office/drawing/2014/main" id="{360CE12C-2FD9-7244-A4AB-AFCD73FB35C9}"/>
              </a:ext>
            </a:extLst>
          </p:cNvPr>
          <p:cNvSpPr txBox="1">
            <a:spLocks/>
          </p:cNvSpPr>
          <p:nvPr/>
        </p:nvSpPr>
        <p:spPr>
          <a:xfrm>
            <a:off x="838200" y="4931231"/>
            <a:ext cx="10515600" cy="1652408"/>
          </a:xfrm>
          <a:prstGeom prst="rect">
            <a:avLst/>
          </a:prstGeom>
          <a:solidFill>
            <a:srgbClr val="1693A1"/>
          </a:solidFill>
          <a:ln w="38100" cap="flat" cmpd="dbl">
            <a:solidFill>
              <a:srgbClr val="3864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>
              <a:lnSpc>
                <a:spcPct val="100000"/>
              </a:lnSpc>
              <a:buNone/>
            </a:pPr>
            <a:r>
              <a:rPr lang="it-IT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 ogni oratorio è necessario istituire un </a:t>
            </a:r>
            <a:r>
              <a:rPr lang="it-IT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Referente COVID</a:t>
            </a:r>
            <a:r>
              <a:rPr lang="it-IT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che sovraintenda al rispetto dei Protocolli. </a:t>
            </a:r>
          </a:p>
          <a:p>
            <a:pPr marL="114300" indent="0">
              <a:lnSpc>
                <a:spcPct val="100000"/>
              </a:lnSpc>
              <a:buNone/>
            </a:pPr>
            <a:r>
              <a:rPr lang="it-IT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Sarà l’unico ad avere contatti con </a:t>
            </a:r>
            <a:r>
              <a:rPr lang="it-IT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ATS</a:t>
            </a:r>
            <a:r>
              <a:rPr lang="it-IT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19487991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7"/>
          <p:cNvSpPr txBox="1">
            <a:spLocks noGrp="1"/>
          </p:cNvSpPr>
          <p:nvPr>
            <p:ph type="title"/>
          </p:nvPr>
        </p:nvSpPr>
        <p:spPr>
          <a:xfrm>
            <a:off x="838200" y="1393825"/>
            <a:ext cx="10515600" cy="1325563"/>
          </a:xfrm>
          <a:prstGeom prst="rect">
            <a:avLst/>
          </a:prstGeom>
          <a:solidFill>
            <a:srgbClr val="1693A1"/>
          </a:solidFill>
          <a:ln w="38100" cap="flat" cmpd="dbl">
            <a:solidFill>
              <a:srgbClr val="B3C6E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algn="ctr">
              <a:buSzPts val="6000"/>
            </a:pPr>
            <a:r>
              <a:rPr lang="it-IT" sz="8000" dirty="0">
                <a:solidFill>
                  <a:schemeClr val="bg1"/>
                </a:solidFill>
                <a:latin typeface="PN Butter Peanut" pitchFamily="2" charset="77"/>
                <a:ea typeface="Verdana" panose="020B0604030504040204" pitchFamily="34" charset="0"/>
                <a:cs typeface="Verdana" panose="020B0604030504040204" pitchFamily="34" charset="0"/>
              </a:rPr>
              <a:t>Referente COVID-19</a:t>
            </a:r>
            <a:endParaRPr sz="8000" dirty="0">
              <a:solidFill>
                <a:schemeClr val="bg1"/>
              </a:solidFill>
              <a:latin typeface="PN Butter Peanut" pitchFamily="2" charset="77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5" name="Google Shape;135;p7"/>
          <p:cNvSpPr txBox="1">
            <a:spLocks noGrp="1"/>
          </p:cNvSpPr>
          <p:nvPr>
            <p:ph type="body" idx="1"/>
          </p:nvPr>
        </p:nvSpPr>
        <p:spPr>
          <a:xfrm>
            <a:off x="838200" y="2945444"/>
            <a:ext cx="10515600" cy="2401256"/>
          </a:xfrm>
          <a:prstGeom prst="rect">
            <a:avLst/>
          </a:prstGeom>
          <a:solidFill>
            <a:srgbClr val="1693A1"/>
          </a:solidFill>
          <a:ln w="38100" cap="flat" cmpd="dbl">
            <a:solidFill>
              <a:srgbClr val="3864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114300" indent="0">
              <a:buNone/>
            </a:pPr>
            <a:r>
              <a:rPr lang="it-IT" sz="31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Nel caso in cui venga segnalato che una persona positiva ha preso parte alle attività dell’oratorio, sarà sua responsabilità inviare ad ATS i nomi di coloro che hanno avuto un contatto stretto (All.5). </a:t>
            </a:r>
          </a:p>
        </p:txBody>
      </p:sp>
    </p:spTree>
    <p:extLst>
      <p:ext uri="{BB962C8B-B14F-4D97-AF65-F5344CB8AC3E}">
        <p14:creationId xmlns:p14="http://schemas.microsoft.com/office/powerpoint/2010/main" val="36178436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rgbClr val="1693A1"/>
          </a:solidFill>
          <a:ln w="38100" cap="flat" cmpd="dbl">
            <a:solidFill>
              <a:srgbClr val="B3C6E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algn="ctr">
              <a:buSzPts val="6000"/>
            </a:pPr>
            <a:r>
              <a:rPr lang="it-IT" sz="8000" dirty="0">
                <a:solidFill>
                  <a:schemeClr val="bg1"/>
                </a:solidFill>
                <a:latin typeface="PN Butter Peanut" pitchFamily="2" charset="77"/>
                <a:ea typeface="Verdana" panose="020B0604030504040204" pitchFamily="34" charset="0"/>
                <a:cs typeface="Verdana" panose="020B0604030504040204" pitchFamily="34" charset="0"/>
              </a:rPr>
              <a:t>Protocollo di prima Accoglienza</a:t>
            </a:r>
            <a:endParaRPr sz="8000" dirty="0">
              <a:solidFill>
                <a:schemeClr val="bg1"/>
              </a:solidFill>
              <a:latin typeface="PN Butter Peanut" pitchFamily="2" charset="77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Google Shape;141;g89caf51b0d_0_0">
            <a:extLst>
              <a:ext uri="{FF2B5EF4-FFF2-40B4-BE49-F238E27FC236}">
                <a16:creationId xmlns:a16="http://schemas.microsoft.com/office/drawing/2014/main" id="{7672E3BA-2559-7B47-9D39-4CA02AB3171C}"/>
              </a:ext>
            </a:extLst>
          </p:cNvPr>
          <p:cNvSpPr txBox="1">
            <a:spLocks/>
          </p:cNvSpPr>
          <p:nvPr/>
        </p:nvSpPr>
        <p:spPr>
          <a:xfrm>
            <a:off x="838200" y="1823505"/>
            <a:ext cx="10515600" cy="2059902"/>
          </a:xfrm>
          <a:prstGeom prst="rect">
            <a:avLst/>
          </a:prstGeom>
          <a:solidFill>
            <a:srgbClr val="1693A1"/>
          </a:solidFill>
          <a:ln w="38100" cap="flat" cmpd="dbl">
            <a:solidFill>
              <a:srgbClr val="3864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 fontScale="92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lnSpc>
                <a:spcPct val="90000"/>
              </a:lnSpc>
              <a:buClr>
                <a:schemeClr val="lt1"/>
              </a:buClr>
              <a:buSzPts val="2800"/>
              <a:buNone/>
              <a:defRPr sz="260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lnSpc>
                <a:spcPct val="110000"/>
              </a:lnSpc>
            </a:pP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Chi esercita la </a:t>
            </a:r>
            <a:r>
              <a:rPr lang="it-IT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responsabilità genitoriale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(per conto del minore) (</a:t>
            </a:r>
            <a:r>
              <a:rPr lang="it-IT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6, anche per gli animatori minorenni), gli </a:t>
            </a:r>
            <a:r>
              <a:rPr lang="it-IT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operatori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it-IT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educatori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 </a:t>
            </a:r>
            <a:r>
              <a:rPr lang="it-IT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animatori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anche volontari (</a:t>
            </a:r>
            <a:r>
              <a:rPr lang="it-IT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7 per i maggiorenni), e gli </a:t>
            </a:r>
            <a:r>
              <a:rPr lang="it-IT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accompagnatori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dei minori 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it-IT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8) devono dichiarare:</a:t>
            </a:r>
          </a:p>
        </p:txBody>
      </p:sp>
      <p:sp>
        <p:nvSpPr>
          <p:cNvPr id="4" name="Google Shape;141;g89caf51b0d_0_0">
            <a:extLst>
              <a:ext uri="{FF2B5EF4-FFF2-40B4-BE49-F238E27FC236}">
                <a16:creationId xmlns:a16="http://schemas.microsoft.com/office/drawing/2014/main" id="{36869B9F-7506-1443-83DA-E535C655D116}"/>
              </a:ext>
            </a:extLst>
          </p:cNvPr>
          <p:cNvSpPr txBox="1">
            <a:spLocks/>
          </p:cNvSpPr>
          <p:nvPr/>
        </p:nvSpPr>
        <p:spPr>
          <a:xfrm>
            <a:off x="838200" y="4016225"/>
            <a:ext cx="7872663" cy="2552177"/>
          </a:xfrm>
          <a:prstGeom prst="rect">
            <a:avLst/>
          </a:prstGeom>
          <a:solidFill>
            <a:srgbClr val="1693A1"/>
          </a:solidFill>
          <a:ln w="38100" cap="flat" cmpd="dbl">
            <a:solidFill>
              <a:srgbClr val="3864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lnSpc>
                <a:spcPct val="90000"/>
              </a:lnSpc>
              <a:buClr>
                <a:schemeClr val="lt1"/>
              </a:buClr>
              <a:buSzPts val="2800"/>
              <a:buNone/>
              <a:defRPr sz="260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it-IT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non avere una temperatura corporea superiore ai 37,5°C o alcuna sintomatologia respiratoria o altro sintomo compatibile con COVID-19, né aver avuto tali sintomi nei 3 giorni precedenti; </a:t>
            </a:r>
          </a:p>
        </p:txBody>
      </p:sp>
      <p:pic>
        <p:nvPicPr>
          <p:cNvPr id="2050" name="Picture 2" descr="Pixelchen, Osservazione, Stage, Questionario, Exchange">
            <a:extLst>
              <a:ext uri="{FF2B5EF4-FFF2-40B4-BE49-F238E27FC236}">
                <a16:creationId xmlns:a16="http://schemas.microsoft.com/office/drawing/2014/main" id="{D5BEB7CF-CB94-8040-886D-0712C9EC13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72311" y="4812632"/>
            <a:ext cx="2950885" cy="1487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91964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41;g89caf51b0d_0_0">
            <a:extLst>
              <a:ext uri="{FF2B5EF4-FFF2-40B4-BE49-F238E27FC236}">
                <a16:creationId xmlns:a16="http://schemas.microsoft.com/office/drawing/2014/main" id="{36869B9F-7506-1443-83DA-E535C655D116}"/>
              </a:ext>
            </a:extLst>
          </p:cNvPr>
          <p:cNvSpPr txBox="1">
            <a:spLocks/>
          </p:cNvSpPr>
          <p:nvPr/>
        </p:nvSpPr>
        <p:spPr>
          <a:xfrm>
            <a:off x="838200" y="2546653"/>
            <a:ext cx="10515600" cy="2552177"/>
          </a:xfrm>
          <a:prstGeom prst="rect">
            <a:avLst/>
          </a:prstGeom>
          <a:solidFill>
            <a:srgbClr val="1693A1"/>
          </a:solidFill>
          <a:ln w="38100" cap="flat" cmpd="dbl">
            <a:solidFill>
              <a:srgbClr val="3864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lnSpc>
                <a:spcPct val="90000"/>
              </a:lnSpc>
              <a:buClr>
                <a:schemeClr val="lt1"/>
              </a:buClr>
              <a:buSzPts val="2800"/>
              <a:buNone/>
              <a:defRPr sz="260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71500" indent="-5715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it-IT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non essere in stato di quarantena o isolamento domiciliare e non aver avuto contatti stretti negli ultimi 14 giorni con una persona positiva al SARS-CoV-2, per quanto di propria conoscenza.</a:t>
            </a:r>
            <a:endParaRPr lang="it-IT" sz="4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Google Shape;134;p7">
            <a:extLst>
              <a:ext uri="{FF2B5EF4-FFF2-40B4-BE49-F238E27FC236}">
                <a16:creationId xmlns:a16="http://schemas.microsoft.com/office/drawing/2014/main" id="{2861D6C3-7952-8143-AD2D-716F26358D9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rgbClr val="1693A1"/>
          </a:solidFill>
          <a:ln w="38100" cap="flat" cmpd="dbl">
            <a:solidFill>
              <a:srgbClr val="B3C6E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algn="ctr">
              <a:buSzPts val="6000"/>
            </a:pPr>
            <a:r>
              <a:rPr lang="it-IT" sz="8000" dirty="0">
                <a:solidFill>
                  <a:schemeClr val="bg1"/>
                </a:solidFill>
                <a:latin typeface="PN Butter Peanut" pitchFamily="2" charset="77"/>
                <a:ea typeface="Verdana" panose="020B0604030504040204" pitchFamily="34" charset="0"/>
                <a:cs typeface="Verdana" panose="020B0604030504040204" pitchFamily="34" charset="0"/>
              </a:rPr>
              <a:t>Protocollo di prima Accoglienza</a:t>
            </a:r>
            <a:endParaRPr sz="8000" dirty="0">
              <a:solidFill>
                <a:schemeClr val="bg1"/>
              </a:solidFill>
              <a:latin typeface="PN Butter Peanut" pitchFamily="2" charset="77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2846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8"/>
          <p:cNvSpPr txBox="1">
            <a:spLocks noGrp="1"/>
          </p:cNvSpPr>
          <p:nvPr>
            <p:ph type="title"/>
          </p:nvPr>
        </p:nvSpPr>
        <p:spPr>
          <a:xfrm>
            <a:off x="838200" y="731837"/>
            <a:ext cx="10515600" cy="1325563"/>
          </a:xfrm>
          <a:prstGeom prst="rect">
            <a:avLst/>
          </a:prstGeom>
          <a:solidFill>
            <a:srgbClr val="1693A1"/>
          </a:solidFill>
          <a:ln w="38100" cap="flat" cmpd="dbl">
            <a:solidFill>
              <a:srgbClr val="B3C6E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algn="ctr">
              <a:buSzPts val="6000"/>
            </a:pPr>
            <a:r>
              <a:rPr lang="it-IT" sz="8000" dirty="0">
                <a:solidFill>
                  <a:schemeClr val="bg1"/>
                </a:solidFill>
                <a:latin typeface="PN Butter Peanut" pitchFamily="2" charset="77"/>
                <a:ea typeface="Verdana" panose="020B0604030504040204" pitchFamily="34" charset="0"/>
                <a:cs typeface="Verdana" panose="020B0604030504040204" pitchFamily="34" charset="0"/>
              </a:rPr>
              <a:t>Accoglienza</a:t>
            </a:r>
            <a:endParaRPr sz="8000" dirty="0">
              <a:solidFill>
                <a:schemeClr val="bg1"/>
              </a:solidFill>
              <a:latin typeface="PN Butter Peanut" pitchFamily="2" charset="77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7" name="Google Shape;147;p8"/>
          <p:cNvSpPr txBox="1">
            <a:spLocks noGrp="1"/>
          </p:cNvSpPr>
          <p:nvPr>
            <p:ph type="body" idx="1"/>
          </p:nvPr>
        </p:nvSpPr>
        <p:spPr>
          <a:xfrm>
            <a:off x="838200" y="2747509"/>
            <a:ext cx="10515600" cy="2228215"/>
          </a:xfrm>
          <a:prstGeom prst="rect">
            <a:avLst/>
          </a:prstGeom>
          <a:solidFill>
            <a:srgbClr val="1693A1"/>
          </a:solidFill>
          <a:ln w="38100" cap="flat" cmpd="dbl">
            <a:solidFill>
              <a:srgbClr val="3864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it-IT" sz="2600" dirty="0">
                <a:solidFill>
                  <a:schemeClr val="l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L’accoglienza dice dello stile dell’oratorio. La gioia e l’entusiasmo di vedere i ragazzi sono elementi essenziali, ma è necessario avere le giuste accortezze. È fondamentale allestire e preparare al meglio questo luogo.</a:t>
            </a:r>
            <a:endParaRPr sz="2600" dirty="0">
              <a:solidFill>
                <a:schemeClr val="l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it-IT" sz="2600" dirty="0">
                <a:solidFill>
                  <a:schemeClr val="l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Accompagnare le famiglie all’ingresso con il giusto clima di gioia è importante ma sempre nel rispetto delle regole.</a:t>
            </a:r>
            <a:endParaRPr sz="2600" dirty="0">
              <a:solidFill>
                <a:schemeClr val="l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B2A21BC0-B50E-504E-8757-B003661C949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7323" y="256673"/>
            <a:ext cx="1864895" cy="186489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9"/>
          <p:cNvSpPr txBox="1">
            <a:spLocks noGrp="1"/>
          </p:cNvSpPr>
          <p:nvPr>
            <p:ph type="title"/>
          </p:nvPr>
        </p:nvSpPr>
        <p:spPr>
          <a:xfrm>
            <a:off x="838200" y="624205"/>
            <a:ext cx="10515600" cy="1325563"/>
          </a:xfrm>
          <a:prstGeom prst="rect">
            <a:avLst/>
          </a:prstGeom>
          <a:solidFill>
            <a:srgbClr val="1693A1"/>
          </a:solidFill>
          <a:ln w="38100" cap="flat" cmpd="dbl">
            <a:solidFill>
              <a:srgbClr val="B3C6E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algn="ctr">
              <a:buSzPts val="6000"/>
            </a:pPr>
            <a:r>
              <a:rPr lang="it-IT" sz="8000" dirty="0">
                <a:solidFill>
                  <a:schemeClr val="bg1"/>
                </a:solidFill>
                <a:latin typeface="PN Butter Peanut" pitchFamily="2" charset="77"/>
                <a:ea typeface="Verdana" panose="020B0604030504040204" pitchFamily="34" charset="0"/>
                <a:cs typeface="Verdana" panose="020B0604030504040204" pitchFamily="34" charset="0"/>
              </a:rPr>
              <a:t>Accoglienza</a:t>
            </a:r>
            <a:endParaRPr sz="8000" dirty="0">
              <a:solidFill>
                <a:schemeClr val="bg1"/>
              </a:solidFill>
              <a:latin typeface="PN Butter Peanut" pitchFamily="2" charset="77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3" name="Google Shape;153;p9"/>
          <p:cNvSpPr txBox="1">
            <a:spLocks noGrp="1"/>
          </p:cNvSpPr>
          <p:nvPr>
            <p:ph type="body" idx="1"/>
          </p:nvPr>
        </p:nvSpPr>
        <p:spPr>
          <a:xfrm>
            <a:off x="838200" y="2084705"/>
            <a:ext cx="10515600" cy="4351338"/>
          </a:xfrm>
          <a:prstGeom prst="rect">
            <a:avLst/>
          </a:prstGeom>
          <a:solidFill>
            <a:srgbClr val="1693A1"/>
          </a:solidFill>
          <a:ln w="38100" cap="flat" cmpd="dbl">
            <a:solidFill>
              <a:srgbClr val="3864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it-IT" sz="3200" b="1" dirty="0">
                <a:solidFill>
                  <a:schemeClr val="l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 giuste misure di sicurezza</a:t>
            </a:r>
            <a:endParaRPr sz="3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endParaRPr sz="2600" dirty="0">
              <a:solidFill>
                <a:schemeClr val="l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pple Color Emoji" pitchFamily="2" charset="0"/>
              <a:buChar char="🌀"/>
            </a:pPr>
            <a:r>
              <a:rPr lang="it-IT" sz="2600" dirty="0">
                <a:solidFill>
                  <a:schemeClr val="l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Luogo adeguato (oltre il quale solo i partecipanti possono passare)</a:t>
            </a:r>
            <a:endParaRPr sz="2600" dirty="0">
              <a:solidFill>
                <a:schemeClr val="l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pple Color Emoji" pitchFamily="2" charset="0"/>
              <a:buChar char="🌀"/>
            </a:pPr>
            <a:r>
              <a:rPr lang="it-IT" sz="2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Dispenser di soluzione idroalcolica</a:t>
            </a:r>
            <a:endParaRPr sz="2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pple Color Emoji" pitchFamily="2" charset="0"/>
              <a:buChar char="🌀"/>
            </a:pPr>
            <a:r>
              <a:rPr lang="it-IT" sz="2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Registri delle presenze con orario di entrata ed uscita (</a:t>
            </a:r>
            <a:r>
              <a:rPr lang="it-IT" sz="2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</a:t>
            </a:r>
            <a:r>
              <a:rPr lang="it-IT" sz="2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9)</a:t>
            </a:r>
            <a:endParaRPr sz="2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pple Color Emoji" pitchFamily="2" charset="0"/>
              <a:buChar char="🌀"/>
            </a:pPr>
            <a:r>
              <a:rPr lang="it-IT" sz="2600" dirty="0">
                <a:solidFill>
                  <a:schemeClr val="l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Mascherine</a:t>
            </a:r>
            <a:endParaRPr sz="2600" dirty="0">
              <a:solidFill>
                <a:schemeClr val="l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pple Color Emoji" pitchFamily="2" charset="0"/>
              <a:buChar char="🌀"/>
            </a:pPr>
            <a:r>
              <a:rPr lang="it-IT" sz="2600" dirty="0">
                <a:solidFill>
                  <a:schemeClr val="l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Segnaletiche adeguate</a:t>
            </a:r>
            <a:endParaRPr sz="2600" dirty="0">
              <a:solidFill>
                <a:schemeClr val="l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9"/>
          <p:cNvSpPr txBox="1">
            <a:spLocks noGrp="1"/>
          </p:cNvSpPr>
          <p:nvPr>
            <p:ph type="title"/>
          </p:nvPr>
        </p:nvSpPr>
        <p:spPr>
          <a:xfrm>
            <a:off x="838200" y="624205"/>
            <a:ext cx="10515600" cy="1325563"/>
          </a:xfrm>
          <a:prstGeom prst="rect">
            <a:avLst/>
          </a:prstGeom>
          <a:solidFill>
            <a:srgbClr val="1693A1"/>
          </a:solidFill>
          <a:ln w="38100" cap="flat" cmpd="dbl">
            <a:solidFill>
              <a:srgbClr val="B3C6E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algn="ctr">
              <a:buSzPts val="6000"/>
            </a:pPr>
            <a:r>
              <a:rPr lang="it-IT" sz="8000" dirty="0">
                <a:solidFill>
                  <a:schemeClr val="bg1"/>
                </a:solidFill>
                <a:latin typeface="PN Butter Peanut" pitchFamily="2" charset="77"/>
                <a:ea typeface="Verdana" panose="020B0604030504040204" pitchFamily="34" charset="0"/>
                <a:cs typeface="Verdana" panose="020B0604030504040204" pitchFamily="34" charset="0"/>
              </a:rPr>
              <a:t>Accoglienza</a:t>
            </a:r>
            <a:endParaRPr sz="8000" dirty="0">
              <a:solidFill>
                <a:schemeClr val="bg1"/>
              </a:solidFill>
              <a:latin typeface="PN Butter Peanut" pitchFamily="2" charset="77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3" name="Google Shape;153;p9"/>
          <p:cNvSpPr txBox="1">
            <a:spLocks noGrp="1"/>
          </p:cNvSpPr>
          <p:nvPr>
            <p:ph type="body" idx="1"/>
          </p:nvPr>
        </p:nvSpPr>
        <p:spPr>
          <a:xfrm>
            <a:off x="838200" y="2084705"/>
            <a:ext cx="10515600" cy="4351338"/>
          </a:xfrm>
          <a:prstGeom prst="rect">
            <a:avLst/>
          </a:prstGeom>
          <a:solidFill>
            <a:srgbClr val="1693A1"/>
          </a:solidFill>
          <a:ln w="38100" cap="flat" cmpd="dbl">
            <a:solidFill>
              <a:srgbClr val="3864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it-IT" sz="3200" dirty="0">
                <a:solidFill>
                  <a:schemeClr val="l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misurazione della temperatura è obbligatoria se si prevedono sport o giochi di contatto o di squadra.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it-IT" sz="3200" dirty="0">
                <a:solidFill>
                  <a:schemeClr val="l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Consigliamo di prendere la temperatura sempre e per tutti, per facilitare l'accesso e mantenere la sicurezza ad uno standard elevato. 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it-IT" sz="3200" dirty="0">
                <a:solidFill>
                  <a:schemeClr val="l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temperatura non andrà registrata.</a:t>
            </a:r>
            <a:endParaRPr sz="3200" dirty="0">
              <a:solidFill>
                <a:schemeClr val="l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23760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937204"/>
          </a:xfrm>
          <a:prstGeom prst="rect">
            <a:avLst/>
          </a:prstGeom>
          <a:solidFill>
            <a:srgbClr val="1693A1"/>
          </a:solidFill>
          <a:ln w="38100" cap="flat" cmpd="dbl">
            <a:solidFill>
              <a:srgbClr val="B3C6E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algn="ctr">
              <a:buSzPts val="6000"/>
            </a:pPr>
            <a:r>
              <a:rPr lang="it-IT" sz="6600" dirty="0">
                <a:solidFill>
                  <a:schemeClr val="bg1"/>
                </a:solidFill>
                <a:latin typeface="PN Butter Peanut" pitchFamily="2" charset="77"/>
                <a:ea typeface="Verdana" panose="020B0604030504040204" pitchFamily="34" charset="0"/>
                <a:cs typeface="Verdana" panose="020B0604030504040204" pitchFamily="34" charset="0"/>
              </a:rPr>
              <a:t>Protocollo Accoglienza giornaliera </a:t>
            </a:r>
            <a:br>
              <a:rPr lang="it-IT" sz="6600" dirty="0">
                <a:solidFill>
                  <a:schemeClr val="bg1"/>
                </a:solidFill>
                <a:latin typeface="PN Butter Peanut" pitchFamily="2" charset="77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it-IT" sz="6600" dirty="0">
                <a:solidFill>
                  <a:schemeClr val="bg1"/>
                </a:solidFill>
                <a:latin typeface="PN Butter Peanut" pitchFamily="2" charset="77"/>
                <a:ea typeface="Verdana" panose="020B0604030504040204" pitchFamily="34" charset="0"/>
                <a:cs typeface="Verdana" panose="020B0604030504040204" pitchFamily="34" charset="0"/>
              </a:rPr>
              <a:t>-</a:t>
            </a:r>
            <a:r>
              <a:rPr lang="it-IT" sz="5400" dirty="0">
                <a:solidFill>
                  <a:schemeClr val="bg1"/>
                </a:solidFill>
                <a:latin typeface="PN Butter Peanut" pitchFamily="2" charset="77"/>
                <a:ea typeface="Verdana" panose="020B0604030504040204" pitchFamily="34" charset="0"/>
                <a:cs typeface="Verdana" panose="020B0604030504040204" pitchFamily="34" charset="0"/>
              </a:rPr>
              <a:t>oltre il primo giorno-</a:t>
            </a:r>
            <a:endParaRPr sz="6600" dirty="0">
              <a:solidFill>
                <a:schemeClr val="bg1"/>
              </a:solidFill>
              <a:latin typeface="PN Butter Peanut" pitchFamily="2" charset="77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Google Shape;141;g89caf51b0d_0_0">
            <a:extLst>
              <a:ext uri="{FF2B5EF4-FFF2-40B4-BE49-F238E27FC236}">
                <a16:creationId xmlns:a16="http://schemas.microsoft.com/office/drawing/2014/main" id="{7672E3BA-2559-7B47-9D39-4CA02AB3171C}"/>
              </a:ext>
            </a:extLst>
          </p:cNvPr>
          <p:cNvSpPr txBox="1">
            <a:spLocks/>
          </p:cNvSpPr>
          <p:nvPr/>
        </p:nvSpPr>
        <p:spPr>
          <a:xfrm>
            <a:off x="838200" y="2503915"/>
            <a:ext cx="10515600" cy="4103514"/>
          </a:xfrm>
          <a:prstGeom prst="rect">
            <a:avLst/>
          </a:prstGeom>
          <a:solidFill>
            <a:srgbClr val="1693A1"/>
          </a:solidFill>
          <a:ln w="38100" cap="flat" cmpd="dbl">
            <a:solidFill>
              <a:srgbClr val="3864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 fontScale="850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lnSpc>
                <a:spcPct val="90000"/>
              </a:lnSpc>
              <a:buClr>
                <a:schemeClr val="lt1"/>
              </a:buClr>
              <a:buSzPts val="2800"/>
              <a:buNone/>
              <a:defRPr sz="260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lnSpc>
                <a:spcPct val="110000"/>
              </a:lnSpc>
            </a:pPr>
            <a:r>
              <a:rPr lang="it-IT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 ricorderà l’obbligo di trattenere in casa il minore e dare comunicazione alla Parrocchia nel caso in cui, nel tempo di assenza dall’attività, il minore abbia una temperatura corporea superiore ai 37,5°C o qualche sintomatologia respiratoria ovvero il minore risulti positivo al SARS-Cov-2 ovvero sia in quarantena o abbia avuto un contatto stretto con una persona poi rivelatasi positiva al SARS-CoV-2. Gli stessi obblighi saranno ricordati agli adulti coinvolti a qualsiasi titolo e con qualsiasi ruolo.</a:t>
            </a:r>
          </a:p>
        </p:txBody>
      </p:sp>
    </p:spTree>
    <p:extLst>
      <p:ext uri="{BB962C8B-B14F-4D97-AF65-F5344CB8AC3E}">
        <p14:creationId xmlns:p14="http://schemas.microsoft.com/office/powerpoint/2010/main" val="30881552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41;g89caf51b0d_0_0">
            <a:extLst>
              <a:ext uri="{FF2B5EF4-FFF2-40B4-BE49-F238E27FC236}">
                <a16:creationId xmlns:a16="http://schemas.microsoft.com/office/drawing/2014/main" id="{7672E3BA-2559-7B47-9D39-4CA02AB3171C}"/>
              </a:ext>
            </a:extLst>
          </p:cNvPr>
          <p:cNvSpPr txBox="1">
            <a:spLocks/>
          </p:cNvSpPr>
          <p:nvPr/>
        </p:nvSpPr>
        <p:spPr>
          <a:xfrm>
            <a:off x="838200" y="2456612"/>
            <a:ext cx="10515600" cy="4103514"/>
          </a:xfrm>
          <a:prstGeom prst="rect">
            <a:avLst/>
          </a:prstGeom>
          <a:solidFill>
            <a:srgbClr val="1693A1"/>
          </a:solidFill>
          <a:ln w="38100" cap="flat" cmpd="dbl">
            <a:solidFill>
              <a:srgbClr val="3864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lnSpc>
                <a:spcPct val="90000"/>
              </a:lnSpc>
              <a:buClr>
                <a:schemeClr val="lt1"/>
              </a:buClr>
              <a:buSzPts val="2800"/>
              <a:buNone/>
              <a:defRPr sz="260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it-IT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Qualora si verificasse una delle condizioni espressamente individuate nel paragrafo di prima accoglienza, è fatto divieto di frequentare le attività. </a:t>
            </a:r>
          </a:p>
          <a:p>
            <a:r>
              <a:rPr lang="it-IT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tal caso, per il rientro in comunità, si applicano le vigenti disposizioni previste per l’attività scolastica. 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E0224F1C-8DBF-8C4E-8F3E-715BA1286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Google Shape;134;p7">
            <a:extLst>
              <a:ext uri="{FF2B5EF4-FFF2-40B4-BE49-F238E27FC236}">
                <a16:creationId xmlns:a16="http://schemas.microsoft.com/office/drawing/2014/main" id="{02E3B936-72D2-AC48-B4AE-18898852B637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937204"/>
          </a:xfrm>
          <a:prstGeom prst="rect">
            <a:avLst/>
          </a:prstGeom>
          <a:solidFill>
            <a:srgbClr val="1693A1"/>
          </a:solidFill>
          <a:ln w="38100" cap="flat" cmpd="dbl">
            <a:solidFill>
              <a:srgbClr val="B3C6E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ts val="6000"/>
            </a:pPr>
            <a:r>
              <a:rPr lang="it-IT" sz="6600">
                <a:solidFill>
                  <a:schemeClr val="bg1"/>
                </a:solidFill>
                <a:latin typeface="PN Butter Peanut" pitchFamily="2" charset="77"/>
                <a:ea typeface="Verdana" panose="020B0604030504040204" pitchFamily="34" charset="0"/>
                <a:cs typeface="Verdana" panose="020B0604030504040204" pitchFamily="34" charset="0"/>
              </a:rPr>
              <a:t>Protocollo Accoglienza giornaliera </a:t>
            </a:r>
            <a:br>
              <a:rPr lang="it-IT" sz="6600">
                <a:solidFill>
                  <a:schemeClr val="bg1"/>
                </a:solidFill>
                <a:latin typeface="PN Butter Peanut" pitchFamily="2" charset="77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it-IT" sz="6600">
                <a:solidFill>
                  <a:schemeClr val="bg1"/>
                </a:solidFill>
                <a:latin typeface="PN Butter Peanut" pitchFamily="2" charset="77"/>
                <a:ea typeface="Verdana" panose="020B0604030504040204" pitchFamily="34" charset="0"/>
                <a:cs typeface="Verdana" panose="020B0604030504040204" pitchFamily="34" charset="0"/>
              </a:rPr>
              <a:t>-</a:t>
            </a:r>
            <a:r>
              <a:rPr lang="it-IT" sz="5400">
                <a:solidFill>
                  <a:schemeClr val="bg1"/>
                </a:solidFill>
                <a:latin typeface="PN Butter Peanut" pitchFamily="2" charset="77"/>
                <a:ea typeface="Verdana" panose="020B0604030504040204" pitchFamily="34" charset="0"/>
                <a:cs typeface="Verdana" panose="020B0604030504040204" pitchFamily="34" charset="0"/>
              </a:rPr>
              <a:t>oltre il primo giorno-</a:t>
            </a:r>
            <a:endParaRPr lang="it-IT" sz="6600" dirty="0">
              <a:solidFill>
                <a:schemeClr val="bg1"/>
              </a:solidFill>
              <a:latin typeface="PN Butter Peanut" pitchFamily="2" charset="77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0740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"/>
          <p:cNvSpPr txBox="1">
            <a:spLocks noGrp="1"/>
          </p:cNvSpPr>
          <p:nvPr>
            <p:ph type="title"/>
          </p:nvPr>
        </p:nvSpPr>
        <p:spPr>
          <a:xfrm>
            <a:off x="838200" y="1306603"/>
            <a:ext cx="10515600" cy="1325563"/>
          </a:xfrm>
          <a:prstGeom prst="rect">
            <a:avLst/>
          </a:prstGeom>
          <a:solidFill>
            <a:srgbClr val="1693A1"/>
          </a:solidFill>
          <a:ln w="38100" cap="flat" cmpd="dbl">
            <a:solidFill>
              <a:srgbClr val="B3C6E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algn="ctr">
              <a:buSzPts val="6000"/>
            </a:pPr>
            <a:r>
              <a:rPr lang="it-IT" sz="8000" dirty="0">
                <a:solidFill>
                  <a:schemeClr val="bg1"/>
                </a:solidFill>
                <a:latin typeface="PN Butter Peanut" pitchFamily="2" charset="77"/>
                <a:ea typeface="Verdana" panose="020B0604030504040204" pitchFamily="34" charset="0"/>
                <a:cs typeface="Verdana" panose="020B0604030504040204" pitchFamily="34" charset="0"/>
              </a:rPr>
              <a:t>Il giusto stile</a:t>
            </a:r>
            <a:endParaRPr sz="8000" dirty="0">
              <a:solidFill>
                <a:schemeClr val="bg1"/>
              </a:solidFill>
              <a:latin typeface="PN Butter Peanut" pitchFamily="2" charset="77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3" name="Google Shape;103;p2"/>
          <p:cNvSpPr txBox="1">
            <a:spLocks noGrp="1"/>
          </p:cNvSpPr>
          <p:nvPr>
            <p:ph type="body" idx="1"/>
          </p:nvPr>
        </p:nvSpPr>
        <p:spPr>
          <a:xfrm>
            <a:off x="838200" y="3069772"/>
            <a:ext cx="10515600" cy="2393632"/>
          </a:xfrm>
          <a:prstGeom prst="rect">
            <a:avLst/>
          </a:prstGeom>
          <a:solidFill>
            <a:srgbClr val="1693A1"/>
          </a:solidFill>
          <a:ln w="38100" cap="flat" cmpd="dbl">
            <a:solidFill>
              <a:srgbClr val="B3C6E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rmAutofit fontScale="47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SzPts val="6000"/>
              <a:buNone/>
            </a:pPr>
            <a:r>
              <a:rPr lang="it-IT" sz="6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Vigile serenità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SzPts val="6000"/>
              <a:buNone/>
            </a:pPr>
            <a:r>
              <a:rPr lang="it-IT" sz="6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Il fine è garantire a ragazzi e ragazze di trovare un clima sereno e piacevole in cui stare insieme agli altri. L’oratorio deve essere un ambiente accogliente in cui si possano vivere relazioni autentiche.</a:t>
            </a:r>
            <a:endParaRPr sz="6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12" name="Gruppo 11">
            <a:extLst>
              <a:ext uri="{FF2B5EF4-FFF2-40B4-BE49-F238E27FC236}">
                <a16:creationId xmlns:a16="http://schemas.microsoft.com/office/drawing/2014/main" id="{DDE97066-7EDA-B64D-83B4-D3C50842A7A0}"/>
              </a:ext>
            </a:extLst>
          </p:cNvPr>
          <p:cNvGrpSpPr/>
          <p:nvPr/>
        </p:nvGrpSpPr>
        <p:grpSpPr>
          <a:xfrm flipH="1">
            <a:off x="8924222" y="417095"/>
            <a:ext cx="2429577" cy="2707157"/>
            <a:chOff x="7101840" y="406834"/>
            <a:chExt cx="2839454" cy="3384884"/>
          </a:xfrm>
        </p:grpSpPr>
        <p:pic>
          <p:nvPicPr>
            <p:cNvPr id="13" name="Immagine 12" descr="Immagine che contiene clipart&#10;&#10;Descrizione generata automaticamente">
              <a:extLst>
                <a:ext uri="{FF2B5EF4-FFF2-40B4-BE49-F238E27FC236}">
                  <a16:creationId xmlns:a16="http://schemas.microsoft.com/office/drawing/2014/main" id="{CE871AEA-73F9-BE41-8962-A6E73DADBD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101840" y="406834"/>
              <a:ext cx="2839454" cy="3384884"/>
            </a:xfrm>
            <a:prstGeom prst="rect">
              <a:avLst/>
            </a:prstGeom>
          </p:spPr>
        </p:pic>
        <p:pic>
          <p:nvPicPr>
            <p:cNvPr id="14" name="Immagine 13">
              <a:extLst>
                <a:ext uri="{FF2B5EF4-FFF2-40B4-BE49-F238E27FC236}">
                  <a16:creationId xmlns:a16="http://schemas.microsoft.com/office/drawing/2014/main" id="{C5AF6541-1F2C-EB41-B8A1-3BBD15E24C5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988968" y="895180"/>
              <a:ext cx="1122948" cy="77742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41;g89caf51b0d_0_0">
            <a:extLst>
              <a:ext uri="{FF2B5EF4-FFF2-40B4-BE49-F238E27FC236}">
                <a16:creationId xmlns:a16="http://schemas.microsoft.com/office/drawing/2014/main" id="{7672E3BA-2559-7B47-9D39-4CA02AB3171C}"/>
              </a:ext>
            </a:extLst>
          </p:cNvPr>
          <p:cNvSpPr txBox="1">
            <a:spLocks/>
          </p:cNvSpPr>
          <p:nvPr/>
        </p:nvSpPr>
        <p:spPr>
          <a:xfrm>
            <a:off x="838200" y="2756423"/>
            <a:ext cx="10515600" cy="1472677"/>
          </a:xfrm>
          <a:prstGeom prst="rect">
            <a:avLst/>
          </a:prstGeom>
          <a:solidFill>
            <a:srgbClr val="1693A1"/>
          </a:solidFill>
          <a:ln w="38100" cap="flat" cmpd="dbl">
            <a:solidFill>
              <a:srgbClr val="3864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lnSpc>
                <a:spcPct val="90000"/>
              </a:lnSpc>
              <a:buClr>
                <a:schemeClr val="lt1"/>
              </a:buClr>
              <a:buSzPts val="2800"/>
              <a:buNone/>
              <a:defRPr sz="260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it-IT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 la misurazione della temperatura valgono le considerazioni e le modalità già descritte. </a:t>
            </a:r>
          </a:p>
        </p:txBody>
      </p:sp>
      <p:sp>
        <p:nvSpPr>
          <p:cNvPr id="4" name="Google Shape;141;g89caf51b0d_0_0">
            <a:extLst>
              <a:ext uri="{FF2B5EF4-FFF2-40B4-BE49-F238E27FC236}">
                <a16:creationId xmlns:a16="http://schemas.microsoft.com/office/drawing/2014/main" id="{67315FD6-A2C0-E04D-B69A-C8E290A72A7E}"/>
              </a:ext>
            </a:extLst>
          </p:cNvPr>
          <p:cNvSpPr txBox="1">
            <a:spLocks/>
          </p:cNvSpPr>
          <p:nvPr/>
        </p:nvSpPr>
        <p:spPr>
          <a:xfrm>
            <a:off x="838200" y="4494735"/>
            <a:ext cx="10515600" cy="1605785"/>
          </a:xfrm>
          <a:prstGeom prst="rect">
            <a:avLst/>
          </a:prstGeom>
          <a:solidFill>
            <a:srgbClr val="1693A1"/>
          </a:solidFill>
          <a:ln w="38100" cap="flat" cmpd="dbl">
            <a:solidFill>
              <a:srgbClr val="3864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lnSpc>
                <a:spcPct val="90000"/>
              </a:lnSpc>
              <a:buClr>
                <a:schemeClr val="lt1"/>
              </a:buClr>
              <a:buSzPts val="2800"/>
              <a:buNone/>
              <a:defRPr sz="260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it-IT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L’ingresso verrà tracciato sull’apposito registro delle presenze. 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13CA69A5-5D26-4A4A-91E7-A4254ADF8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Google Shape;134;p7">
            <a:extLst>
              <a:ext uri="{FF2B5EF4-FFF2-40B4-BE49-F238E27FC236}">
                <a16:creationId xmlns:a16="http://schemas.microsoft.com/office/drawing/2014/main" id="{8FD9CBED-66BC-874B-9995-9059ED294C34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937204"/>
          </a:xfrm>
          <a:prstGeom prst="rect">
            <a:avLst/>
          </a:prstGeom>
          <a:solidFill>
            <a:srgbClr val="1693A1"/>
          </a:solidFill>
          <a:ln w="38100" cap="flat" cmpd="dbl">
            <a:solidFill>
              <a:srgbClr val="B3C6E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ts val="6000"/>
            </a:pPr>
            <a:r>
              <a:rPr lang="it-IT" sz="6600">
                <a:solidFill>
                  <a:schemeClr val="bg1"/>
                </a:solidFill>
                <a:latin typeface="PN Butter Peanut" pitchFamily="2" charset="77"/>
                <a:ea typeface="Verdana" panose="020B0604030504040204" pitchFamily="34" charset="0"/>
                <a:cs typeface="Verdana" panose="020B0604030504040204" pitchFamily="34" charset="0"/>
              </a:rPr>
              <a:t>Protocollo Accoglienza giornaliera </a:t>
            </a:r>
            <a:br>
              <a:rPr lang="it-IT" sz="6600">
                <a:solidFill>
                  <a:schemeClr val="bg1"/>
                </a:solidFill>
                <a:latin typeface="PN Butter Peanut" pitchFamily="2" charset="77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it-IT" sz="6600">
                <a:solidFill>
                  <a:schemeClr val="bg1"/>
                </a:solidFill>
                <a:latin typeface="PN Butter Peanut" pitchFamily="2" charset="77"/>
                <a:ea typeface="Verdana" panose="020B0604030504040204" pitchFamily="34" charset="0"/>
                <a:cs typeface="Verdana" panose="020B0604030504040204" pitchFamily="34" charset="0"/>
              </a:rPr>
              <a:t>-</a:t>
            </a:r>
            <a:r>
              <a:rPr lang="it-IT" sz="5400">
                <a:solidFill>
                  <a:schemeClr val="bg1"/>
                </a:solidFill>
                <a:latin typeface="PN Butter Peanut" pitchFamily="2" charset="77"/>
                <a:ea typeface="Verdana" panose="020B0604030504040204" pitchFamily="34" charset="0"/>
                <a:cs typeface="Verdana" panose="020B0604030504040204" pitchFamily="34" charset="0"/>
              </a:rPr>
              <a:t>oltre il primo giorno-</a:t>
            </a:r>
            <a:endParaRPr lang="it-IT" sz="6600" dirty="0">
              <a:solidFill>
                <a:schemeClr val="bg1"/>
              </a:solidFill>
              <a:latin typeface="PN Butter Peanut" pitchFamily="2" charset="77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04251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rgbClr val="1693A1"/>
          </a:solidFill>
          <a:ln w="38100" cap="flat" cmpd="dbl">
            <a:solidFill>
              <a:srgbClr val="B3C6E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algn="ctr">
              <a:buSzPts val="6000"/>
            </a:pPr>
            <a:r>
              <a:rPr lang="it-IT" sz="8000" dirty="0">
                <a:solidFill>
                  <a:schemeClr val="bg1"/>
                </a:solidFill>
                <a:latin typeface="PN Butter Peanut" pitchFamily="2" charset="77"/>
                <a:ea typeface="Verdana" panose="020B0604030504040204" pitchFamily="34" charset="0"/>
                <a:cs typeface="Verdana" panose="020B0604030504040204" pitchFamily="34" charset="0"/>
              </a:rPr>
              <a:t>Accoglienza</a:t>
            </a:r>
            <a:endParaRPr sz="8000" dirty="0">
              <a:solidFill>
                <a:schemeClr val="bg1"/>
              </a:solidFill>
              <a:latin typeface="PN Butter Peanut" pitchFamily="2" charset="77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159" name="Google Shape;159;p10"/>
          <p:cNvGrpSpPr/>
          <p:nvPr/>
        </p:nvGrpSpPr>
        <p:grpSpPr>
          <a:xfrm>
            <a:off x="1282833" y="2907373"/>
            <a:ext cx="9626333" cy="2834899"/>
            <a:chOff x="335272" y="3129"/>
            <a:chExt cx="9626333" cy="2834899"/>
          </a:xfrm>
        </p:grpSpPr>
        <p:sp>
          <p:nvSpPr>
            <p:cNvPr id="160" name="Google Shape;160;p10"/>
            <p:cNvSpPr/>
            <p:nvPr/>
          </p:nvSpPr>
          <p:spPr>
            <a:xfrm>
              <a:off x="335272" y="3129"/>
              <a:ext cx="3311797" cy="1324719"/>
            </a:xfrm>
            <a:prstGeom prst="chevron">
              <a:avLst>
                <a:gd name="adj" fmla="val 50000"/>
              </a:avLst>
            </a:prstGeom>
            <a:gradFill>
              <a:gsLst>
                <a:gs pos="0">
                  <a:srgbClr val="7FB75F"/>
                </a:gs>
                <a:gs pos="50000">
                  <a:srgbClr val="6EB141"/>
                </a:gs>
                <a:gs pos="100000">
                  <a:srgbClr val="5FA134"/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2352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10"/>
            <p:cNvSpPr txBox="1"/>
            <p:nvPr/>
          </p:nvSpPr>
          <p:spPr>
            <a:xfrm>
              <a:off x="997632" y="3129"/>
              <a:ext cx="1987078" cy="13247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19050" rIns="0" bIns="190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000"/>
                <a:buFont typeface="Calibri"/>
                <a:buNone/>
              </a:pPr>
              <a:r>
                <a:rPr lang="it-IT" sz="2400" b="0" i="0" u="none" strike="noStrike" cap="none" dirty="0">
                  <a:solidFill>
                    <a:schemeClr val="lt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Calibri"/>
                </a:rPr>
                <a:t>Arrivo scaglionato</a:t>
              </a:r>
              <a:endParaRPr sz="1100" b="0" i="0" u="none" strike="noStrike" cap="none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endParaRPr>
            </a:p>
          </p:txBody>
        </p:sp>
        <p:sp>
          <p:nvSpPr>
            <p:cNvPr id="162" name="Google Shape;162;p10"/>
            <p:cNvSpPr/>
            <p:nvPr/>
          </p:nvSpPr>
          <p:spPr>
            <a:xfrm>
              <a:off x="3216536" y="115730"/>
              <a:ext cx="2748792" cy="1099516"/>
            </a:xfrm>
            <a:prstGeom prst="chevron">
              <a:avLst>
                <a:gd name="adj" fmla="val 50000"/>
              </a:avLst>
            </a:prstGeom>
            <a:solidFill>
              <a:srgbClr val="D4E2CE">
                <a:alpha val="89411"/>
              </a:srgbClr>
            </a:solidFill>
            <a:ln w="9525" cap="flat" cmpd="sng">
              <a:solidFill>
                <a:srgbClr val="D4E2CE">
                  <a:alpha val="89411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10"/>
            <p:cNvSpPr txBox="1"/>
            <p:nvPr/>
          </p:nvSpPr>
          <p:spPr>
            <a:xfrm>
              <a:off x="3766294" y="115730"/>
              <a:ext cx="1649276" cy="10995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9200" tIns="14600" rIns="0" bIns="146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Calibri"/>
                <a:buNone/>
              </a:pPr>
              <a:r>
                <a:rPr lang="it-IT" sz="1800" b="0" i="0" u="none" strike="noStrike" cap="none">
                  <a:solidFill>
                    <a:schemeClr val="dk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Calibri"/>
                </a:rPr>
                <a:t>Fare dei turni</a:t>
              </a:r>
              <a:endParaRPr sz="1100" b="0" i="0" u="none" strike="noStrike" cap="none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endParaRPr>
            </a:p>
          </p:txBody>
        </p:sp>
        <p:sp>
          <p:nvSpPr>
            <p:cNvPr id="164" name="Google Shape;164;p10"/>
            <p:cNvSpPr/>
            <p:nvPr/>
          </p:nvSpPr>
          <p:spPr>
            <a:xfrm>
              <a:off x="5580498" y="115730"/>
              <a:ext cx="2748792" cy="1099516"/>
            </a:xfrm>
            <a:prstGeom prst="chevron">
              <a:avLst>
                <a:gd name="adj" fmla="val 50000"/>
              </a:avLst>
            </a:prstGeom>
            <a:solidFill>
              <a:srgbClr val="D4E2CE">
                <a:alpha val="89411"/>
              </a:srgbClr>
            </a:solidFill>
            <a:ln w="9525" cap="flat" cmpd="sng">
              <a:solidFill>
                <a:srgbClr val="D4E2CE">
                  <a:alpha val="89411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10"/>
            <p:cNvSpPr txBox="1"/>
            <p:nvPr/>
          </p:nvSpPr>
          <p:spPr>
            <a:xfrm>
              <a:off x="6130256" y="115730"/>
              <a:ext cx="1649276" cy="10995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9200" tIns="14600" rIns="0" bIns="146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Calibri"/>
                <a:buNone/>
              </a:pPr>
              <a:r>
                <a:rPr lang="it-IT" sz="1800" b="0" i="0" u="none" strike="noStrike" cap="none">
                  <a:solidFill>
                    <a:schemeClr val="dk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Calibri"/>
                </a:rPr>
                <a:t>Spazio adeguato</a:t>
              </a:r>
              <a:endParaRPr sz="1100" b="0" i="0" u="none" strike="noStrike" cap="none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endParaRPr>
            </a:p>
          </p:txBody>
        </p:sp>
        <p:sp>
          <p:nvSpPr>
            <p:cNvPr id="166" name="Google Shape;166;p10"/>
            <p:cNvSpPr/>
            <p:nvPr/>
          </p:nvSpPr>
          <p:spPr>
            <a:xfrm>
              <a:off x="335272" y="1513309"/>
              <a:ext cx="3311797" cy="1324719"/>
            </a:xfrm>
            <a:prstGeom prst="chevron">
              <a:avLst>
                <a:gd name="adj" fmla="val 50000"/>
              </a:avLst>
            </a:prstGeom>
            <a:gradFill>
              <a:gsLst>
                <a:gs pos="0">
                  <a:srgbClr val="7FB75F"/>
                </a:gs>
                <a:gs pos="50000">
                  <a:srgbClr val="6EB141"/>
                </a:gs>
                <a:gs pos="100000">
                  <a:srgbClr val="5FA134"/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2352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10"/>
            <p:cNvSpPr txBox="1"/>
            <p:nvPr/>
          </p:nvSpPr>
          <p:spPr>
            <a:xfrm>
              <a:off x="997631" y="1513309"/>
              <a:ext cx="2099679" cy="13247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19050" rIns="0" bIns="190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000"/>
                <a:buFont typeface="Calibri"/>
                <a:buNone/>
              </a:pPr>
              <a:r>
                <a:rPr lang="it-IT" sz="2400" b="0" i="0" u="none" strike="noStrike" cap="none" dirty="0">
                  <a:solidFill>
                    <a:schemeClr val="lt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Calibri"/>
                </a:rPr>
                <a:t>Registri Presenza (</a:t>
              </a:r>
              <a:r>
                <a:rPr lang="it-IT" sz="2400" dirty="0" err="1">
                  <a:solidFill>
                    <a:schemeClr val="lt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Calibri"/>
                </a:rPr>
                <a:t>A</a:t>
              </a:r>
              <a:r>
                <a:rPr lang="it-IT" sz="2400" b="0" i="0" u="none" strike="noStrike" cap="none" dirty="0" err="1">
                  <a:solidFill>
                    <a:schemeClr val="lt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Calibri"/>
                </a:rPr>
                <a:t>ll</a:t>
              </a:r>
              <a:r>
                <a:rPr lang="it-IT" sz="2400" b="0" i="0" u="none" strike="noStrike" cap="none" dirty="0">
                  <a:solidFill>
                    <a:schemeClr val="lt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Calibri"/>
                </a:rPr>
                <a:t>. 9)</a:t>
              </a:r>
              <a:endParaRPr sz="1100" b="0" i="0" u="none" strike="noStrike" cap="none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endParaRPr>
            </a:p>
          </p:txBody>
        </p:sp>
        <p:sp>
          <p:nvSpPr>
            <p:cNvPr id="168" name="Google Shape;168;p10"/>
            <p:cNvSpPr/>
            <p:nvPr/>
          </p:nvSpPr>
          <p:spPr>
            <a:xfrm>
              <a:off x="3216536" y="1625910"/>
              <a:ext cx="3311797" cy="1099516"/>
            </a:xfrm>
            <a:prstGeom prst="chevron">
              <a:avLst>
                <a:gd name="adj" fmla="val 50000"/>
              </a:avLst>
            </a:prstGeom>
            <a:solidFill>
              <a:srgbClr val="D4E2CE">
                <a:alpha val="89411"/>
              </a:srgbClr>
            </a:solidFill>
            <a:ln w="9525" cap="flat" cmpd="sng">
              <a:solidFill>
                <a:srgbClr val="D4E2CE">
                  <a:alpha val="89411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10"/>
            <p:cNvSpPr txBox="1"/>
            <p:nvPr/>
          </p:nvSpPr>
          <p:spPr>
            <a:xfrm>
              <a:off x="3766294" y="1625910"/>
              <a:ext cx="2363962" cy="10995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9200" tIns="14600" rIns="0" bIns="146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Calibri"/>
                <a:buNone/>
              </a:pPr>
              <a:r>
                <a:rPr lang="it-IT" sz="1800" dirty="0">
                  <a:solidFill>
                    <a:schemeClr val="dk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Calibri"/>
                </a:rPr>
                <a:t>Registrare orario di ingresso</a:t>
              </a:r>
              <a:endParaRPr sz="1100" b="0" i="0" u="none" strike="noStrike" cap="none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endParaRPr>
            </a:p>
          </p:txBody>
        </p:sp>
        <p:sp>
          <p:nvSpPr>
            <p:cNvPr id="170" name="Google Shape;170;p10"/>
            <p:cNvSpPr/>
            <p:nvPr/>
          </p:nvSpPr>
          <p:spPr>
            <a:xfrm>
              <a:off x="6130256" y="1625910"/>
              <a:ext cx="3831349" cy="1099516"/>
            </a:xfrm>
            <a:prstGeom prst="chevron">
              <a:avLst>
                <a:gd name="adj" fmla="val 50000"/>
              </a:avLst>
            </a:prstGeom>
            <a:solidFill>
              <a:srgbClr val="D4E2CE">
                <a:alpha val="89411"/>
              </a:srgbClr>
            </a:solidFill>
            <a:ln w="9525" cap="flat" cmpd="sng">
              <a:solidFill>
                <a:srgbClr val="D4E2CE">
                  <a:alpha val="89411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10"/>
            <p:cNvSpPr txBox="1"/>
            <p:nvPr/>
          </p:nvSpPr>
          <p:spPr>
            <a:xfrm>
              <a:off x="6647558" y="1648793"/>
              <a:ext cx="2768669" cy="10995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9200" tIns="14600" rIns="0" bIns="146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Calibri"/>
                <a:buNone/>
              </a:pPr>
              <a:r>
                <a:rPr lang="it-IT" sz="1800" b="0" i="0" u="none" strike="noStrike" cap="none" dirty="0">
                  <a:solidFill>
                    <a:schemeClr val="dk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Calibri"/>
                </a:rPr>
                <a:t>Registrare orario di uscita</a:t>
              </a:r>
              <a:endParaRPr sz="1100" b="0" i="0" u="none" strike="noStrike" cap="none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1"/>
          <p:cNvSpPr txBox="1">
            <a:spLocks noGrp="1"/>
          </p:cNvSpPr>
          <p:nvPr>
            <p:ph type="title"/>
          </p:nvPr>
        </p:nvSpPr>
        <p:spPr>
          <a:xfrm>
            <a:off x="321962" y="224122"/>
            <a:ext cx="11548075" cy="1571103"/>
          </a:xfrm>
          <a:prstGeom prst="rect">
            <a:avLst/>
          </a:prstGeom>
          <a:solidFill>
            <a:srgbClr val="1693A1"/>
          </a:solidFill>
          <a:ln w="38100" cap="flat" cmpd="dbl">
            <a:solidFill>
              <a:srgbClr val="B3C6E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algn="ctr">
              <a:buSzPts val="6000"/>
            </a:pPr>
            <a:r>
              <a:rPr lang="it-IT" sz="8000" dirty="0">
                <a:solidFill>
                  <a:schemeClr val="bg1"/>
                </a:solidFill>
                <a:latin typeface="PN Butter Peanut" pitchFamily="2" charset="77"/>
                <a:ea typeface="Verdana" panose="020B0604030504040204" pitchFamily="34" charset="0"/>
                <a:cs typeface="Verdana" panose="020B0604030504040204" pitchFamily="34" charset="0"/>
              </a:rPr>
              <a:t>Buone prassi per genitori o educatori:</a:t>
            </a:r>
            <a:endParaRPr sz="8000" dirty="0">
              <a:solidFill>
                <a:schemeClr val="bg1"/>
              </a:solidFill>
              <a:latin typeface="PN Butter Peanut" pitchFamily="2" charset="77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181" name="Google Shape;181;p11"/>
          <p:cNvGrpSpPr/>
          <p:nvPr/>
        </p:nvGrpSpPr>
        <p:grpSpPr>
          <a:xfrm>
            <a:off x="1173472" y="1996394"/>
            <a:ext cx="9182696" cy="4345079"/>
            <a:chOff x="335272" y="3129"/>
            <a:chExt cx="9182696" cy="4345079"/>
          </a:xfrm>
        </p:grpSpPr>
        <p:sp>
          <p:nvSpPr>
            <p:cNvPr id="182" name="Google Shape;182;p11"/>
            <p:cNvSpPr/>
            <p:nvPr/>
          </p:nvSpPr>
          <p:spPr>
            <a:xfrm>
              <a:off x="335272" y="3129"/>
              <a:ext cx="3311797" cy="1324719"/>
            </a:xfrm>
            <a:prstGeom prst="chevron">
              <a:avLst>
                <a:gd name="adj" fmla="val 50000"/>
              </a:avLst>
            </a:prstGeom>
            <a:gradFill>
              <a:gsLst>
                <a:gs pos="0">
                  <a:srgbClr val="F08B54"/>
                </a:gs>
                <a:gs pos="50000">
                  <a:srgbClr val="F67A26"/>
                </a:gs>
                <a:gs pos="100000">
                  <a:srgbClr val="E36A18"/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2352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11"/>
            <p:cNvSpPr txBox="1"/>
            <p:nvPr/>
          </p:nvSpPr>
          <p:spPr>
            <a:xfrm>
              <a:off x="997632" y="3129"/>
              <a:ext cx="1987078" cy="13247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7925" tIns="13950" rIns="0" bIns="13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Calibri"/>
                <a:buNone/>
              </a:pPr>
              <a:r>
                <a:rPr lang="it-IT" sz="1800" b="0" i="0" u="none" strike="noStrike" cap="none" dirty="0">
                  <a:solidFill>
                    <a:schemeClr val="lt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Calibri"/>
                </a:rPr>
                <a:t>Ragazzo con 37,5°C</a:t>
              </a:r>
              <a:endParaRPr sz="1100" b="0" i="0" u="none" strike="noStrike" cap="none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endParaRPr>
            </a:p>
          </p:txBody>
        </p:sp>
        <p:sp>
          <p:nvSpPr>
            <p:cNvPr id="184" name="Google Shape;184;p11"/>
            <p:cNvSpPr/>
            <p:nvPr/>
          </p:nvSpPr>
          <p:spPr>
            <a:xfrm>
              <a:off x="3216536" y="115730"/>
              <a:ext cx="2748792" cy="1099516"/>
            </a:xfrm>
            <a:prstGeom prst="chevron">
              <a:avLst>
                <a:gd name="adj" fmla="val 50000"/>
              </a:avLst>
            </a:prstGeom>
            <a:solidFill>
              <a:srgbClr val="F7D5CB">
                <a:alpha val="89411"/>
              </a:srgbClr>
            </a:solidFill>
            <a:ln w="9525" cap="flat" cmpd="sng">
              <a:solidFill>
                <a:srgbClr val="F7D5CB">
                  <a:alpha val="89411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11"/>
            <p:cNvSpPr txBox="1"/>
            <p:nvPr/>
          </p:nvSpPr>
          <p:spPr>
            <a:xfrm>
              <a:off x="3856578" y="108087"/>
              <a:ext cx="1649276" cy="10995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125" tIns="12050" rIns="0" bIns="120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rPr lang="it-IT" sz="1600" b="0" i="0" u="none" strike="noStrike" cap="none" dirty="0">
                  <a:solidFill>
                    <a:schemeClr val="dk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Calibri"/>
                </a:rPr>
                <a:t>Non può essere accompagnato in oratorio</a:t>
              </a:r>
              <a:endParaRPr sz="1100" b="0" i="0" u="none" strike="noStrike" cap="none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endParaRPr>
            </a:p>
          </p:txBody>
        </p:sp>
        <p:sp>
          <p:nvSpPr>
            <p:cNvPr id="186" name="Google Shape;186;p11"/>
            <p:cNvSpPr/>
            <p:nvPr/>
          </p:nvSpPr>
          <p:spPr>
            <a:xfrm>
              <a:off x="5580498" y="115730"/>
              <a:ext cx="3937470" cy="1099516"/>
            </a:xfrm>
            <a:prstGeom prst="chevron">
              <a:avLst>
                <a:gd name="adj" fmla="val 50000"/>
              </a:avLst>
            </a:prstGeom>
            <a:solidFill>
              <a:srgbClr val="F7D5CB">
                <a:alpha val="89411"/>
              </a:srgbClr>
            </a:solidFill>
            <a:ln w="9525" cap="flat" cmpd="sng">
              <a:solidFill>
                <a:srgbClr val="F7D5CB">
                  <a:alpha val="89411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11"/>
            <p:cNvSpPr txBox="1"/>
            <p:nvPr/>
          </p:nvSpPr>
          <p:spPr>
            <a:xfrm>
              <a:off x="6174837" y="188590"/>
              <a:ext cx="2748791" cy="13247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125" tIns="12050" rIns="0" bIns="120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600" b="0" i="0" u="none" strike="noStrike" cap="none" dirty="0">
                  <a:solidFill>
                    <a:srgbClr val="FF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Calibri"/>
                </a:rPr>
                <a:t> </a:t>
              </a:r>
              <a:r>
                <a:rPr lang="it-IT" sz="1600" b="0" i="0" u="none" strike="noStrike" cap="none" dirty="0">
                  <a:solidFill>
                    <a:schemeClr val="dk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Calibri"/>
                </a:rPr>
                <a:t>genitore/accompagnatore contatterà il proprio medico curante</a:t>
              </a:r>
              <a:endParaRPr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endParaRPr sz="1600" b="0" i="0" u="none" strike="noStrike" cap="none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endParaRPr>
            </a:p>
          </p:txBody>
        </p:sp>
        <p:sp>
          <p:nvSpPr>
            <p:cNvPr id="188" name="Google Shape;188;p11"/>
            <p:cNvSpPr/>
            <p:nvPr/>
          </p:nvSpPr>
          <p:spPr>
            <a:xfrm>
              <a:off x="335272" y="1513309"/>
              <a:ext cx="3311797" cy="1324719"/>
            </a:xfrm>
            <a:prstGeom prst="chevron">
              <a:avLst>
                <a:gd name="adj" fmla="val 50000"/>
              </a:avLst>
            </a:prstGeom>
            <a:gradFill>
              <a:gsLst>
                <a:gs pos="0">
                  <a:srgbClr val="F08B54"/>
                </a:gs>
                <a:gs pos="50000">
                  <a:srgbClr val="F67A26"/>
                </a:gs>
                <a:gs pos="100000">
                  <a:srgbClr val="E36A18"/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2352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11"/>
            <p:cNvSpPr txBox="1"/>
            <p:nvPr/>
          </p:nvSpPr>
          <p:spPr>
            <a:xfrm>
              <a:off x="997632" y="1513309"/>
              <a:ext cx="1987078" cy="13247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7925" tIns="13950" rIns="0" bIns="13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Calibri"/>
                <a:buNone/>
              </a:pPr>
              <a:r>
                <a:rPr lang="it-IT" sz="1800" dirty="0">
                  <a:solidFill>
                    <a:schemeClr val="lt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Calibri"/>
                </a:rPr>
                <a:t>A</a:t>
              </a:r>
              <a:r>
                <a:rPr lang="it-IT" sz="1800" b="0" i="0" u="none" strike="noStrike" cap="none" dirty="0">
                  <a:solidFill>
                    <a:schemeClr val="lt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Calibri"/>
                </a:rPr>
                <a:t>dulto con 37,5°C solo o in accompagnamento di un minore</a:t>
              </a:r>
              <a:endParaRPr sz="1100" b="0" i="0" u="none" strike="noStrike" cap="none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endParaRPr>
            </a:p>
          </p:txBody>
        </p:sp>
        <p:sp>
          <p:nvSpPr>
            <p:cNvPr id="190" name="Google Shape;190;p11"/>
            <p:cNvSpPr/>
            <p:nvPr/>
          </p:nvSpPr>
          <p:spPr>
            <a:xfrm>
              <a:off x="3216536" y="1625910"/>
              <a:ext cx="3311796" cy="1099516"/>
            </a:xfrm>
            <a:prstGeom prst="chevron">
              <a:avLst>
                <a:gd name="adj" fmla="val 50000"/>
              </a:avLst>
            </a:prstGeom>
            <a:solidFill>
              <a:srgbClr val="F7D5CB">
                <a:alpha val="89411"/>
              </a:srgbClr>
            </a:solidFill>
            <a:ln w="9525" cap="flat" cmpd="sng">
              <a:solidFill>
                <a:srgbClr val="F7D5CB">
                  <a:alpha val="89411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11"/>
            <p:cNvSpPr txBox="1"/>
            <p:nvPr/>
          </p:nvSpPr>
          <p:spPr>
            <a:xfrm>
              <a:off x="3647069" y="1625910"/>
              <a:ext cx="2450019" cy="10995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125" tIns="12050" rIns="0" bIns="120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rPr lang="it-IT" sz="1600" dirty="0">
                  <a:solidFill>
                    <a:schemeClr val="dk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Calibri"/>
                </a:rPr>
                <a:t>Né l'adulto né il minore possono accedere all'oratorio</a:t>
              </a:r>
              <a:endParaRPr sz="1100" b="0" i="0" u="none" strike="noStrike" cap="none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endParaRPr>
            </a:p>
          </p:txBody>
        </p:sp>
        <p:sp>
          <p:nvSpPr>
            <p:cNvPr id="194" name="Google Shape;194;p11"/>
            <p:cNvSpPr/>
            <p:nvPr/>
          </p:nvSpPr>
          <p:spPr>
            <a:xfrm>
              <a:off x="335272" y="3023489"/>
              <a:ext cx="3311797" cy="1324719"/>
            </a:xfrm>
            <a:prstGeom prst="chevron">
              <a:avLst>
                <a:gd name="adj" fmla="val 50000"/>
              </a:avLst>
            </a:prstGeom>
            <a:gradFill>
              <a:gsLst>
                <a:gs pos="0">
                  <a:srgbClr val="F08B54"/>
                </a:gs>
                <a:gs pos="50000">
                  <a:srgbClr val="F67A26"/>
                </a:gs>
                <a:gs pos="100000">
                  <a:srgbClr val="E36A18"/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2352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11"/>
            <p:cNvSpPr txBox="1"/>
            <p:nvPr/>
          </p:nvSpPr>
          <p:spPr>
            <a:xfrm>
              <a:off x="997632" y="3023489"/>
              <a:ext cx="1987078" cy="13247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7925" tIns="13950" rIns="0" bIns="13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Calibri"/>
                <a:buNone/>
              </a:pPr>
              <a:r>
                <a:rPr lang="it-IT" sz="1800" b="0" i="0" u="none" strike="noStrike" cap="none" dirty="0">
                  <a:solidFill>
                    <a:schemeClr val="lt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Calibri"/>
                </a:rPr>
                <a:t>Educatore con 37,5°C</a:t>
              </a:r>
              <a:endParaRPr sz="1100" b="0" i="0" u="none" strike="noStrike" cap="none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endParaRPr>
            </a:p>
          </p:txBody>
        </p:sp>
        <p:sp>
          <p:nvSpPr>
            <p:cNvPr id="196" name="Google Shape;196;p11"/>
            <p:cNvSpPr/>
            <p:nvPr/>
          </p:nvSpPr>
          <p:spPr>
            <a:xfrm>
              <a:off x="3216536" y="3136090"/>
              <a:ext cx="2748792" cy="1099516"/>
            </a:xfrm>
            <a:prstGeom prst="chevron">
              <a:avLst>
                <a:gd name="adj" fmla="val 50000"/>
              </a:avLst>
            </a:prstGeom>
            <a:solidFill>
              <a:srgbClr val="F7D5CB">
                <a:alpha val="89411"/>
              </a:srgbClr>
            </a:solidFill>
            <a:ln w="9525" cap="flat" cmpd="sng">
              <a:solidFill>
                <a:srgbClr val="F7D5CB">
                  <a:alpha val="89411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11"/>
            <p:cNvSpPr txBox="1"/>
            <p:nvPr/>
          </p:nvSpPr>
          <p:spPr>
            <a:xfrm>
              <a:off x="3856578" y="3136090"/>
              <a:ext cx="1649276" cy="10995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125" tIns="12050" rIns="0" bIns="120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rPr lang="it-IT" sz="1600" b="0" i="0" u="none" strike="noStrike" cap="none" dirty="0">
                  <a:solidFill>
                    <a:schemeClr val="dk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Calibri"/>
                </a:rPr>
                <a:t>Resta a casa e avvisa il responsabile</a:t>
              </a:r>
              <a:endParaRPr sz="1100" b="0" i="0" u="none" strike="noStrike" cap="none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endParaRPr>
            </a:p>
          </p:txBody>
        </p:sp>
        <p:sp>
          <p:nvSpPr>
            <p:cNvPr id="198" name="Google Shape;198;p11"/>
            <p:cNvSpPr/>
            <p:nvPr/>
          </p:nvSpPr>
          <p:spPr>
            <a:xfrm>
              <a:off x="5580498" y="3136090"/>
              <a:ext cx="2748792" cy="1099516"/>
            </a:xfrm>
            <a:prstGeom prst="chevron">
              <a:avLst>
                <a:gd name="adj" fmla="val 50000"/>
              </a:avLst>
            </a:prstGeom>
            <a:solidFill>
              <a:srgbClr val="F7D5CB">
                <a:alpha val="89411"/>
              </a:srgbClr>
            </a:solidFill>
            <a:ln w="9525" cap="flat" cmpd="sng">
              <a:solidFill>
                <a:srgbClr val="F7D5CB">
                  <a:alpha val="89411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11"/>
            <p:cNvSpPr txBox="1"/>
            <p:nvPr/>
          </p:nvSpPr>
          <p:spPr>
            <a:xfrm>
              <a:off x="6216312" y="3136090"/>
              <a:ext cx="1649276" cy="10995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125" tIns="12050" rIns="0" bIns="120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rPr lang="it-IT" sz="1600" b="0" i="0" u="none" strike="noStrike" cap="none" dirty="0">
                  <a:solidFill>
                    <a:schemeClr val="dk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Calibri"/>
                </a:rPr>
                <a:t>Operatore contatterà il suo medico curante</a:t>
              </a:r>
              <a:endParaRPr sz="1100" b="0" i="0" u="none" strike="noStrike" cap="none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rgbClr val="1693A1"/>
          </a:solidFill>
          <a:ln w="38100" cap="flat" cmpd="dbl">
            <a:solidFill>
              <a:srgbClr val="B3C6E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algn="ctr">
              <a:buSzPts val="6000"/>
            </a:pPr>
            <a:r>
              <a:rPr lang="it-IT" sz="8000" dirty="0">
                <a:solidFill>
                  <a:schemeClr val="bg1"/>
                </a:solidFill>
                <a:latin typeface="PN Butter Peanut" pitchFamily="2" charset="77"/>
                <a:ea typeface="Verdana" panose="020B0604030504040204" pitchFamily="34" charset="0"/>
                <a:cs typeface="Verdana" panose="020B0604030504040204" pitchFamily="34" charset="0"/>
              </a:rPr>
              <a:t>Quindi… chi può entrare?</a:t>
            </a:r>
            <a:endParaRPr sz="8000" dirty="0">
              <a:solidFill>
                <a:schemeClr val="bg1"/>
              </a:solidFill>
              <a:latin typeface="PN Butter Peanut" pitchFamily="2" charset="77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5" name="Google Shape;205;p12"/>
          <p:cNvSpPr txBox="1">
            <a:spLocks noGrp="1"/>
          </p:cNvSpPr>
          <p:nvPr>
            <p:ph type="body" idx="1"/>
          </p:nvPr>
        </p:nvSpPr>
        <p:spPr>
          <a:xfrm>
            <a:off x="838200" y="1917848"/>
            <a:ext cx="10515600" cy="3799800"/>
          </a:xfrm>
          <a:prstGeom prst="rect">
            <a:avLst/>
          </a:prstGeom>
          <a:solidFill>
            <a:srgbClr val="1693A1"/>
          </a:solidFill>
          <a:ln w="38100" cap="flat" cmpd="dbl">
            <a:solidFill>
              <a:srgbClr val="3864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572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40"/>
              <a:buFont typeface="Apple Color Emoji" pitchFamily="2" charset="0"/>
              <a:buChar char="🌀"/>
            </a:pPr>
            <a:r>
              <a:rPr lang="it-IT" sz="2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Chi ha consegnato l'autodichiarazione durante la prima accoglienza (</a:t>
            </a:r>
            <a:r>
              <a:rPr lang="it-IT" sz="2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</a:t>
            </a:r>
            <a:r>
              <a:rPr lang="it-IT" sz="2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6, </a:t>
            </a:r>
            <a:r>
              <a:rPr lang="it-IT" sz="2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</a:t>
            </a:r>
            <a:r>
              <a:rPr lang="it-IT" sz="2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7, </a:t>
            </a:r>
            <a:r>
              <a:rPr lang="it-IT" sz="2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</a:t>
            </a:r>
            <a:r>
              <a:rPr lang="it-IT" sz="2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8)</a:t>
            </a:r>
          </a:p>
          <a:p>
            <a:pPr marL="4572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40"/>
              <a:buFont typeface="Apple Color Emoji" pitchFamily="2" charset="0"/>
              <a:buChar char="🌀"/>
            </a:pPr>
            <a:r>
              <a:rPr lang="it-IT" sz="2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Chi ha temperatura inferiore ai 37,5°C (minore,  accompagnatore e educatore)</a:t>
            </a:r>
            <a:endParaRPr sz="2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40"/>
              <a:buFont typeface="Apple Color Emoji" pitchFamily="2" charset="0"/>
              <a:buChar char="🌀"/>
            </a:pPr>
            <a:r>
              <a:rPr lang="it-IT" sz="2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Chi non è entrato in contatto con persone </a:t>
            </a:r>
            <a:r>
              <a:rPr lang="it-IT" sz="2600" dirty="0">
                <a:solidFill>
                  <a:schemeClr val="l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risultate positive al Covid-19 negli ultimi 14 giorni</a:t>
            </a:r>
            <a:endParaRPr sz="2600" dirty="0">
              <a:solidFill>
                <a:schemeClr val="l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40"/>
              <a:buFont typeface="Apple Color Emoji" pitchFamily="2" charset="0"/>
              <a:buChar char="🌀"/>
            </a:pPr>
            <a:r>
              <a:rPr lang="it-IT" sz="2600" dirty="0">
                <a:solidFill>
                  <a:schemeClr val="l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Chi ha igienizzato le mani</a:t>
            </a:r>
          </a:p>
          <a:p>
            <a:pPr marL="4572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40"/>
              <a:buFont typeface="Apple Color Emoji" pitchFamily="2" charset="0"/>
              <a:buChar char="🌀"/>
            </a:pPr>
            <a:r>
              <a:rPr lang="it-IT" sz="2600" dirty="0">
                <a:solidFill>
                  <a:schemeClr val="l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Chi indossa la mascherina </a:t>
            </a:r>
            <a:endParaRPr sz="2600" dirty="0">
              <a:solidFill>
                <a:schemeClr val="l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CCF974B4-93D7-8F48-ACF2-EEA34347077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2175" y="4026567"/>
            <a:ext cx="1677129" cy="1804737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3"/>
          <p:cNvSpPr txBox="1">
            <a:spLocks noGrp="1"/>
          </p:cNvSpPr>
          <p:nvPr>
            <p:ph type="title"/>
          </p:nvPr>
        </p:nvSpPr>
        <p:spPr>
          <a:xfrm>
            <a:off x="389164" y="157656"/>
            <a:ext cx="11413672" cy="2011047"/>
          </a:xfrm>
          <a:prstGeom prst="rect">
            <a:avLst/>
          </a:prstGeom>
          <a:solidFill>
            <a:srgbClr val="1693A1"/>
          </a:solidFill>
          <a:ln w="38100" cap="flat" cmpd="dbl">
            <a:solidFill>
              <a:srgbClr val="B3C6E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algn="ctr">
              <a:buSzPts val="6000"/>
            </a:pPr>
            <a:r>
              <a:rPr lang="it-IT" sz="7300" dirty="0">
                <a:solidFill>
                  <a:schemeClr val="bg1"/>
                </a:solidFill>
                <a:latin typeface="PN Butter Peanut" pitchFamily="2" charset="77"/>
                <a:ea typeface="Verdana" panose="020B0604030504040204" pitchFamily="34" charset="0"/>
                <a:cs typeface="Verdana" panose="020B0604030504040204" pitchFamily="34" charset="0"/>
              </a:rPr>
              <a:t>Qualcuno manifesta sintomi nel corso della giornata: </a:t>
            </a:r>
            <a:r>
              <a:rPr lang="it-IT" sz="6700" dirty="0">
                <a:solidFill>
                  <a:schemeClr val="bg1"/>
                </a:solidFill>
                <a:latin typeface="PN Butter Peanut" pitchFamily="2" charset="77"/>
                <a:ea typeface="Verdana" panose="020B0604030504040204" pitchFamily="34" charset="0"/>
                <a:cs typeface="Verdana" panose="020B0604030504040204" pitchFamily="34" charset="0"/>
              </a:rPr>
              <a:t>che cosa fare?</a:t>
            </a:r>
            <a:endParaRPr sz="8000" dirty="0">
              <a:solidFill>
                <a:schemeClr val="bg1"/>
              </a:solidFill>
              <a:latin typeface="PN Butter Peanut" pitchFamily="2" charset="77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211" name="Google Shape;211;p13"/>
          <p:cNvGrpSpPr/>
          <p:nvPr/>
        </p:nvGrpSpPr>
        <p:grpSpPr>
          <a:xfrm>
            <a:off x="838200" y="2288270"/>
            <a:ext cx="10515599" cy="4351337"/>
            <a:chOff x="0" y="0"/>
            <a:chExt cx="10515599" cy="4351337"/>
          </a:xfrm>
        </p:grpSpPr>
        <p:sp>
          <p:nvSpPr>
            <p:cNvPr id="212" name="Google Shape;212;p13"/>
            <p:cNvSpPr/>
            <p:nvPr/>
          </p:nvSpPr>
          <p:spPr>
            <a:xfrm>
              <a:off x="0" y="0"/>
              <a:ext cx="8412480" cy="957294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AFAFAF"/>
                </a:gs>
                <a:gs pos="50000">
                  <a:schemeClr val="accent3"/>
                </a:gs>
                <a:gs pos="100000">
                  <a:srgbClr val="919191"/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2352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endParaRPr>
            </a:p>
          </p:txBody>
        </p:sp>
        <p:sp>
          <p:nvSpPr>
            <p:cNvPr id="213" name="Google Shape;213;p13"/>
            <p:cNvSpPr txBox="1"/>
            <p:nvPr/>
          </p:nvSpPr>
          <p:spPr>
            <a:xfrm>
              <a:off x="28038" y="28038"/>
              <a:ext cx="7298593" cy="9012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050" tIns="99050" rIns="99050" bIns="990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600"/>
                <a:buFont typeface="Calibri"/>
                <a:buNone/>
              </a:pPr>
              <a:r>
                <a:rPr lang="it-IT" sz="2600" b="0" i="0" u="none" strike="noStrike" cap="none" dirty="0">
                  <a:solidFill>
                    <a:schemeClr val="lt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Calibri"/>
                </a:rPr>
                <a:t>Sintomi: temperatura superiore a 37,5°C o sintomi compatibili con COVID-19</a:t>
              </a:r>
              <a:endParaRPr sz="1400" b="0" i="0" u="none" strike="noStrike" cap="none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endParaRPr>
            </a:p>
          </p:txBody>
        </p:sp>
        <p:sp>
          <p:nvSpPr>
            <p:cNvPr id="214" name="Google Shape;214;p13"/>
            <p:cNvSpPr/>
            <p:nvPr/>
          </p:nvSpPr>
          <p:spPr>
            <a:xfrm>
              <a:off x="704545" y="1131347"/>
              <a:ext cx="8412480" cy="957294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C18585"/>
                </a:gs>
                <a:gs pos="50000">
                  <a:srgbClr val="BC7272"/>
                </a:gs>
                <a:gs pos="100000">
                  <a:srgbClr val="A86060"/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2352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endParaRPr>
            </a:p>
          </p:txBody>
        </p:sp>
        <p:sp>
          <p:nvSpPr>
            <p:cNvPr id="215" name="Google Shape;215;p13"/>
            <p:cNvSpPr txBox="1"/>
            <p:nvPr/>
          </p:nvSpPr>
          <p:spPr>
            <a:xfrm>
              <a:off x="732583" y="1159385"/>
              <a:ext cx="7029617" cy="9012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050" tIns="99050" rIns="99050" bIns="990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600"/>
                <a:buFont typeface="Calibri"/>
                <a:buNone/>
              </a:pPr>
              <a:r>
                <a:rPr lang="it-IT" sz="2600" b="0" i="0" u="none" strike="noStrike" cap="none" dirty="0">
                  <a:solidFill>
                    <a:schemeClr val="lt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Calibri"/>
                </a:rPr>
                <a:t>Momentaneamente isolato in un luogo tranquillo e separato</a:t>
              </a:r>
              <a:endParaRPr sz="1400" b="0" i="0" u="none" strike="noStrike" cap="none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endParaRPr>
            </a:p>
          </p:txBody>
        </p:sp>
        <p:sp>
          <p:nvSpPr>
            <p:cNvPr id="216" name="Google Shape;216;p13"/>
            <p:cNvSpPr/>
            <p:nvPr/>
          </p:nvSpPr>
          <p:spPr>
            <a:xfrm>
              <a:off x="1398574" y="2262695"/>
              <a:ext cx="8412480" cy="957294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DC5B5B"/>
                </a:gs>
                <a:gs pos="50000">
                  <a:srgbClr val="DE3636"/>
                </a:gs>
                <a:gs pos="100000">
                  <a:srgbClr val="CD2626"/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2352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endParaRPr>
            </a:p>
          </p:txBody>
        </p:sp>
        <p:sp>
          <p:nvSpPr>
            <p:cNvPr id="217" name="Google Shape;217;p13"/>
            <p:cNvSpPr txBox="1"/>
            <p:nvPr/>
          </p:nvSpPr>
          <p:spPr>
            <a:xfrm>
              <a:off x="1426612" y="2290733"/>
              <a:ext cx="7040133" cy="9012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050" tIns="99050" rIns="99050" bIns="990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600"/>
                <a:buFont typeface="Calibri"/>
                <a:buNone/>
              </a:pPr>
              <a:r>
                <a:rPr lang="it-IT" sz="2600" b="0" i="0" u="none" strike="noStrike" cap="none" dirty="0">
                  <a:solidFill>
                    <a:schemeClr val="lt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Calibri"/>
                </a:rPr>
                <a:t>Informare famiglia (se minore) che accompagnerà a casa il ragazzo</a:t>
              </a:r>
              <a:endParaRPr sz="1400" b="0" i="0" u="none" strike="noStrike" cap="none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endParaRPr>
            </a:p>
          </p:txBody>
        </p:sp>
        <p:sp>
          <p:nvSpPr>
            <p:cNvPr id="218" name="Google Shape;218;p13"/>
            <p:cNvSpPr/>
            <p:nvPr/>
          </p:nvSpPr>
          <p:spPr>
            <a:xfrm>
              <a:off x="2103119" y="3394043"/>
              <a:ext cx="8412480" cy="957294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FF4747"/>
                </a:gs>
                <a:gs pos="50000">
                  <a:srgbClr val="FF0000"/>
                </a:gs>
                <a:gs pos="100000">
                  <a:srgbClr val="E30000"/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2352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endParaRPr>
            </a:p>
          </p:txBody>
        </p:sp>
        <p:sp>
          <p:nvSpPr>
            <p:cNvPr id="219" name="Google Shape;219;p13"/>
            <p:cNvSpPr txBox="1"/>
            <p:nvPr/>
          </p:nvSpPr>
          <p:spPr>
            <a:xfrm>
              <a:off x="2131157" y="3422081"/>
              <a:ext cx="7029617" cy="9012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050" tIns="99050" rIns="99050" bIns="990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600"/>
                <a:buFont typeface="Calibri"/>
                <a:buNone/>
              </a:pPr>
              <a:r>
                <a:rPr lang="it-IT" sz="2600" b="0" i="0" u="none" strike="noStrike" cap="none" dirty="0">
                  <a:solidFill>
                    <a:schemeClr val="lt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Calibri"/>
                </a:rPr>
                <a:t>La famiglia dovrà contattare il medico curante</a:t>
              </a:r>
              <a:endParaRPr sz="1400" b="0" i="0" u="none" strike="noStrike" cap="none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endParaRPr>
            </a:p>
          </p:txBody>
        </p:sp>
        <p:sp>
          <p:nvSpPr>
            <p:cNvPr id="220" name="Google Shape;220;p13"/>
            <p:cNvSpPr/>
            <p:nvPr/>
          </p:nvSpPr>
          <p:spPr>
            <a:xfrm>
              <a:off x="7790238" y="733200"/>
              <a:ext cx="622241" cy="622241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rgbClr val="E0E0E0">
                <a:alpha val="89411"/>
              </a:srgbClr>
            </a:solidFill>
            <a:ln w="9525" cap="flat" cmpd="sng">
              <a:solidFill>
                <a:srgbClr val="E0E0E0">
                  <a:alpha val="89411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endParaRPr>
            </a:p>
          </p:txBody>
        </p:sp>
        <p:sp>
          <p:nvSpPr>
            <p:cNvPr id="221" name="Google Shape;221;p13"/>
            <p:cNvSpPr txBox="1"/>
            <p:nvPr/>
          </p:nvSpPr>
          <p:spPr>
            <a:xfrm>
              <a:off x="7930242" y="733200"/>
              <a:ext cx="342233" cy="4682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550" tIns="35550" rIns="35550" bIns="355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Calibri"/>
                <a:buNone/>
              </a:pPr>
              <a:endParaRPr sz="2800" b="0" i="0" u="none" strike="noStrike" cap="none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endParaRPr>
            </a:p>
          </p:txBody>
        </p:sp>
        <p:sp>
          <p:nvSpPr>
            <p:cNvPr id="222" name="Google Shape;222;p13"/>
            <p:cNvSpPr/>
            <p:nvPr/>
          </p:nvSpPr>
          <p:spPr>
            <a:xfrm>
              <a:off x="8494783" y="1864548"/>
              <a:ext cx="622241" cy="622241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rgbClr val="F0D3D3">
                <a:alpha val="89411"/>
              </a:srgbClr>
            </a:solidFill>
            <a:ln w="9525" cap="flat" cmpd="sng">
              <a:solidFill>
                <a:srgbClr val="F0D3D3">
                  <a:alpha val="89411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endParaRPr>
            </a:p>
          </p:txBody>
        </p:sp>
        <p:sp>
          <p:nvSpPr>
            <p:cNvPr id="223" name="Google Shape;223;p13"/>
            <p:cNvSpPr txBox="1"/>
            <p:nvPr/>
          </p:nvSpPr>
          <p:spPr>
            <a:xfrm>
              <a:off x="8634787" y="1864548"/>
              <a:ext cx="342233" cy="4682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550" tIns="35550" rIns="35550" bIns="355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Calibri"/>
                <a:buNone/>
              </a:pPr>
              <a:endParaRPr sz="2800" b="0" i="0" u="none" strike="noStrike" cap="none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endParaRPr>
            </a:p>
          </p:txBody>
        </p:sp>
        <p:sp>
          <p:nvSpPr>
            <p:cNvPr id="224" name="Google Shape;224;p13"/>
            <p:cNvSpPr/>
            <p:nvPr/>
          </p:nvSpPr>
          <p:spPr>
            <a:xfrm>
              <a:off x="9188813" y="2995896"/>
              <a:ext cx="622241" cy="622241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rgbClr val="FEC9C9">
                <a:alpha val="89411"/>
              </a:srgbClr>
            </a:solidFill>
            <a:ln w="9525" cap="flat" cmpd="sng">
              <a:solidFill>
                <a:srgbClr val="FEC9C9">
                  <a:alpha val="89411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endParaRPr>
            </a:p>
          </p:txBody>
        </p:sp>
        <p:sp>
          <p:nvSpPr>
            <p:cNvPr id="225" name="Google Shape;225;p13"/>
            <p:cNvSpPr txBox="1"/>
            <p:nvPr/>
          </p:nvSpPr>
          <p:spPr>
            <a:xfrm>
              <a:off x="9328817" y="2995896"/>
              <a:ext cx="342233" cy="4682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550" tIns="35550" rIns="35550" bIns="355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Calibri"/>
                <a:buNone/>
              </a:pPr>
              <a:endParaRPr sz="2800" b="0" i="0" u="none" strike="noStrike" cap="none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" name="Google Shape;211;p13"/>
          <p:cNvGrpSpPr/>
          <p:nvPr/>
        </p:nvGrpSpPr>
        <p:grpSpPr>
          <a:xfrm>
            <a:off x="1190473" y="2294527"/>
            <a:ext cx="9811054" cy="3219989"/>
            <a:chOff x="0" y="0"/>
            <a:chExt cx="9811054" cy="3219989"/>
          </a:xfrm>
        </p:grpSpPr>
        <p:sp>
          <p:nvSpPr>
            <p:cNvPr id="212" name="Google Shape;212;p13"/>
            <p:cNvSpPr/>
            <p:nvPr/>
          </p:nvSpPr>
          <p:spPr>
            <a:xfrm>
              <a:off x="0" y="0"/>
              <a:ext cx="8412480" cy="957294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AFAFAF"/>
                </a:gs>
                <a:gs pos="50000">
                  <a:schemeClr val="accent3"/>
                </a:gs>
                <a:gs pos="100000">
                  <a:srgbClr val="919191"/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2352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200" b="0" i="0" u="none" strike="noStrike" cap="none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endParaRPr>
            </a:p>
          </p:txBody>
        </p:sp>
        <p:sp>
          <p:nvSpPr>
            <p:cNvPr id="213" name="Google Shape;213;p13"/>
            <p:cNvSpPr txBox="1"/>
            <p:nvPr/>
          </p:nvSpPr>
          <p:spPr>
            <a:xfrm>
              <a:off x="28038" y="28038"/>
              <a:ext cx="8244437" cy="9012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050" tIns="99050" rIns="99050" bIns="99050" anchor="ctr" anchorCtr="0">
              <a:noAutofit/>
            </a:bodyPr>
            <a:lstStyle/>
            <a:p>
              <a:r>
                <a:rPr lang="it-IT" sz="2000" dirty="0">
                  <a:solidFill>
                    <a:schemeClr val="lt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Quando il minore ha lasciato la stanza o l’area di isolamento, occorre pulire e disinfettare le superfici della stessa </a:t>
              </a:r>
            </a:p>
          </p:txBody>
        </p:sp>
        <p:sp>
          <p:nvSpPr>
            <p:cNvPr id="214" name="Google Shape;214;p13"/>
            <p:cNvSpPr/>
            <p:nvPr/>
          </p:nvSpPr>
          <p:spPr>
            <a:xfrm>
              <a:off x="704545" y="1131347"/>
              <a:ext cx="8412480" cy="957294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C18585"/>
                </a:gs>
                <a:gs pos="50000">
                  <a:srgbClr val="BC7272"/>
                </a:gs>
                <a:gs pos="100000">
                  <a:srgbClr val="A86060"/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2352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200" b="0" i="0" u="none" strike="noStrike" cap="none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endParaRPr>
            </a:p>
          </p:txBody>
        </p:sp>
        <p:sp>
          <p:nvSpPr>
            <p:cNvPr id="215" name="Google Shape;215;p13"/>
            <p:cNvSpPr txBox="1"/>
            <p:nvPr/>
          </p:nvSpPr>
          <p:spPr>
            <a:xfrm>
              <a:off x="732583" y="1159385"/>
              <a:ext cx="7029617" cy="9012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050" tIns="99050" rIns="99050" bIns="990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600"/>
                <a:buFont typeface="Calibri"/>
                <a:buNone/>
              </a:pPr>
              <a:r>
                <a:rPr lang="it-IT" sz="2400" b="0" i="0" u="none" strike="noStrike" cap="none" dirty="0">
                  <a:solidFill>
                    <a:schemeClr val="lt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Calibri"/>
                </a:rPr>
                <a:t>In caso di positività la famiglia dovrà informare la parrocchia</a:t>
              </a:r>
              <a:endParaRPr sz="1200" b="0" i="0" u="none" strike="noStrike" cap="none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endParaRPr>
            </a:p>
          </p:txBody>
        </p:sp>
        <p:sp>
          <p:nvSpPr>
            <p:cNvPr id="216" name="Google Shape;216;p13"/>
            <p:cNvSpPr/>
            <p:nvPr/>
          </p:nvSpPr>
          <p:spPr>
            <a:xfrm>
              <a:off x="1398574" y="2262695"/>
              <a:ext cx="8412480" cy="957294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DC5B5B"/>
                </a:gs>
                <a:gs pos="50000">
                  <a:srgbClr val="DE3636"/>
                </a:gs>
                <a:gs pos="100000">
                  <a:srgbClr val="CD2626"/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2352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200" b="0" i="0" u="none" strike="noStrike" cap="none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endParaRPr>
            </a:p>
          </p:txBody>
        </p:sp>
        <p:sp>
          <p:nvSpPr>
            <p:cNvPr id="217" name="Google Shape;217;p13"/>
            <p:cNvSpPr txBox="1"/>
            <p:nvPr/>
          </p:nvSpPr>
          <p:spPr>
            <a:xfrm>
              <a:off x="1426612" y="2290733"/>
              <a:ext cx="7040133" cy="9012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050" tIns="99050" rIns="99050" bIns="99050" anchor="ctr" anchorCtr="0">
              <a:noAutofit/>
            </a:bodyPr>
            <a:lstStyle/>
            <a:p>
              <a:r>
                <a:rPr lang="it-IT" sz="2400" dirty="0">
                  <a:solidFill>
                    <a:schemeClr val="lt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Il Referente COVID contatterà immediatamente ATS (</a:t>
              </a:r>
              <a:r>
                <a:rPr lang="it-IT" sz="2400" dirty="0" err="1">
                  <a:solidFill>
                    <a:schemeClr val="lt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All</a:t>
              </a:r>
              <a:r>
                <a:rPr lang="it-IT" sz="2400" dirty="0">
                  <a:solidFill>
                    <a:schemeClr val="lt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. 5)</a:t>
              </a:r>
            </a:p>
          </p:txBody>
        </p:sp>
        <p:sp>
          <p:nvSpPr>
            <p:cNvPr id="220" name="Google Shape;220;p13"/>
            <p:cNvSpPr/>
            <p:nvPr/>
          </p:nvSpPr>
          <p:spPr>
            <a:xfrm>
              <a:off x="7790238" y="733200"/>
              <a:ext cx="622241" cy="622241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rgbClr val="E0E0E0">
                <a:alpha val="89411"/>
              </a:srgbClr>
            </a:solidFill>
            <a:ln w="9525" cap="flat" cmpd="sng">
              <a:solidFill>
                <a:srgbClr val="E0E0E0">
                  <a:alpha val="89411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200" b="0" i="0" u="none" strike="noStrike" cap="none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endParaRPr>
            </a:p>
          </p:txBody>
        </p:sp>
        <p:sp>
          <p:nvSpPr>
            <p:cNvPr id="221" name="Google Shape;221;p13"/>
            <p:cNvSpPr txBox="1"/>
            <p:nvPr/>
          </p:nvSpPr>
          <p:spPr>
            <a:xfrm>
              <a:off x="7930242" y="733200"/>
              <a:ext cx="342233" cy="4682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550" tIns="35550" rIns="35550" bIns="355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Calibri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endParaRPr>
            </a:p>
          </p:txBody>
        </p:sp>
        <p:sp>
          <p:nvSpPr>
            <p:cNvPr id="222" name="Google Shape;222;p13"/>
            <p:cNvSpPr/>
            <p:nvPr/>
          </p:nvSpPr>
          <p:spPr>
            <a:xfrm>
              <a:off x="8494783" y="1864548"/>
              <a:ext cx="622241" cy="622241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rgbClr val="F0D3D3">
                <a:alpha val="89411"/>
              </a:srgbClr>
            </a:solidFill>
            <a:ln w="9525" cap="flat" cmpd="sng">
              <a:solidFill>
                <a:srgbClr val="F0D3D3">
                  <a:alpha val="89411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200" b="0" i="0" u="none" strike="noStrike" cap="none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endParaRPr>
            </a:p>
          </p:txBody>
        </p:sp>
        <p:sp>
          <p:nvSpPr>
            <p:cNvPr id="223" name="Google Shape;223;p13"/>
            <p:cNvSpPr txBox="1"/>
            <p:nvPr/>
          </p:nvSpPr>
          <p:spPr>
            <a:xfrm>
              <a:off x="8634787" y="1864548"/>
              <a:ext cx="342233" cy="4682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550" tIns="35550" rIns="35550" bIns="355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Calibri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endParaRPr>
            </a:p>
          </p:txBody>
        </p:sp>
      </p:grpSp>
      <p:sp>
        <p:nvSpPr>
          <p:cNvPr id="18" name="Google Shape;231;g89caf51b0d_0_5">
            <a:extLst>
              <a:ext uri="{FF2B5EF4-FFF2-40B4-BE49-F238E27FC236}">
                <a16:creationId xmlns:a16="http://schemas.microsoft.com/office/drawing/2014/main" id="{FBE8A388-30D7-974C-BC1E-C7E8CDD3539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21129" y="5656818"/>
            <a:ext cx="11032671" cy="1076184"/>
          </a:xfrm>
          <a:prstGeom prst="rect">
            <a:avLst/>
          </a:prstGeom>
          <a:solidFill>
            <a:srgbClr val="1693A1"/>
          </a:solidFill>
          <a:ln w="38100" cap="flat" cmpd="dbl">
            <a:solidFill>
              <a:srgbClr val="3864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4300" indent="0">
              <a:buNone/>
            </a:pPr>
            <a:r>
              <a:rPr lang="it-IT" sz="2000" dirty="0">
                <a:solidFill>
                  <a:schemeClr val="l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La presenza di un caso confermato necessiterà l’attivazione da parte della struttura di un monitoraggio attento da avviare in stretto raccordo con ATS.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EA4D24D5-F71F-604B-8621-274F26D6B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9" name="Google Shape;210;p13">
            <a:extLst>
              <a:ext uri="{FF2B5EF4-FFF2-40B4-BE49-F238E27FC236}">
                <a16:creationId xmlns:a16="http://schemas.microsoft.com/office/drawing/2014/main" id="{D6B63F7A-05BF-5948-861D-5A921A75A744}"/>
              </a:ext>
            </a:extLst>
          </p:cNvPr>
          <p:cNvSpPr txBox="1">
            <a:spLocks/>
          </p:cNvSpPr>
          <p:nvPr/>
        </p:nvSpPr>
        <p:spPr>
          <a:xfrm>
            <a:off x="389164" y="124998"/>
            <a:ext cx="11413672" cy="2011047"/>
          </a:xfrm>
          <a:prstGeom prst="rect">
            <a:avLst/>
          </a:prstGeom>
          <a:solidFill>
            <a:srgbClr val="1693A1"/>
          </a:solidFill>
          <a:ln w="38100" cap="flat" cmpd="dbl">
            <a:solidFill>
              <a:srgbClr val="B3C6E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rmAutofit fontScale="97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ts val="6000"/>
            </a:pPr>
            <a:r>
              <a:rPr lang="it-IT" sz="7300">
                <a:solidFill>
                  <a:schemeClr val="bg1"/>
                </a:solidFill>
                <a:latin typeface="PN Butter Peanut" pitchFamily="2" charset="77"/>
                <a:ea typeface="Verdana" panose="020B0604030504040204" pitchFamily="34" charset="0"/>
                <a:cs typeface="Verdana" panose="020B0604030504040204" pitchFamily="34" charset="0"/>
              </a:rPr>
              <a:t>Qualcuno manifesta sintomi nel corso della giornata: </a:t>
            </a:r>
            <a:r>
              <a:rPr lang="it-IT" sz="6700">
                <a:solidFill>
                  <a:schemeClr val="bg1"/>
                </a:solidFill>
                <a:latin typeface="PN Butter Peanut" pitchFamily="2" charset="77"/>
                <a:ea typeface="Verdana" panose="020B0604030504040204" pitchFamily="34" charset="0"/>
                <a:cs typeface="Verdana" panose="020B0604030504040204" pitchFamily="34" charset="0"/>
              </a:rPr>
              <a:t>che cosa fare?</a:t>
            </a:r>
            <a:endParaRPr lang="it-IT" sz="8000" dirty="0">
              <a:solidFill>
                <a:schemeClr val="bg1"/>
              </a:solidFill>
              <a:latin typeface="PN Butter Peanut" pitchFamily="2" charset="77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8004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30;g89caf51b0d_0_5">
            <a:extLst>
              <a:ext uri="{FF2B5EF4-FFF2-40B4-BE49-F238E27FC236}">
                <a16:creationId xmlns:a16="http://schemas.microsoft.com/office/drawing/2014/main" id="{D5A28BC3-0AB3-BB46-8EE4-13D788B0F18D}"/>
              </a:ext>
            </a:extLst>
          </p:cNvPr>
          <p:cNvSpPr txBox="1">
            <a:spLocks/>
          </p:cNvSpPr>
          <p:nvPr/>
        </p:nvSpPr>
        <p:spPr>
          <a:xfrm>
            <a:off x="838200" y="730885"/>
            <a:ext cx="10515600" cy="1325700"/>
          </a:xfrm>
          <a:prstGeom prst="rect">
            <a:avLst/>
          </a:prstGeom>
          <a:solidFill>
            <a:srgbClr val="1693A1"/>
          </a:solidFill>
          <a:ln w="38100" cap="flat" cmpd="dbl">
            <a:solidFill>
              <a:srgbClr val="B3C6E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rmAutofit fontScale="75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lnSpc>
                <a:spcPct val="90000"/>
              </a:lnSpc>
              <a:buClr>
                <a:schemeClr val="dk1"/>
              </a:buClr>
              <a:buSzPts val="6000"/>
              <a:buFont typeface="Calibri"/>
              <a:buNone/>
              <a:defRPr sz="7300">
                <a:solidFill>
                  <a:schemeClr val="bg1"/>
                </a:solidFill>
                <a:latin typeface="PN Butter Peanut" pitchFamily="2" charset="77"/>
                <a:ea typeface="Verdana" panose="020B0604030504040204" pitchFamily="34" charset="0"/>
                <a:cs typeface="Verdana" panose="020B0604030504040204" pitchFamily="34" charset="0"/>
                <a:sym typeface="Calibri"/>
              </a:defRPr>
            </a:lvl1pPr>
            <a:lvl2pPr>
              <a:buSzPts val="1400"/>
              <a:buNone/>
              <a:defRPr sz="1800"/>
            </a:lvl2pPr>
            <a:lvl3pPr>
              <a:buSzPts val="1400"/>
              <a:buNone/>
              <a:defRPr sz="1800"/>
            </a:lvl3pPr>
            <a:lvl4pPr>
              <a:buSzPts val="1400"/>
              <a:buNone/>
              <a:defRPr sz="1800"/>
            </a:lvl4pPr>
            <a:lvl5pPr>
              <a:buSzPts val="1400"/>
              <a:buNone/>
              <a:defRPr sz="1800"/>
            </a:lvl5pPr>
            <a:lvl6pPr>
              <a:buSzPts val="1400"/>
              <a:buNone/>
              <a:defRPr sz="1800"/>
            </a:lvl6pPr>
            <a:lvl7pPr>
              <a:buSzPts val="1400"/>
              <a:buNone/>
              <a:defRPr sz="1800"/>
            </a:lvl7pPr>
            <a:lvl8pPr>
              <a:buSzPts val="1400"/>
              <a:buNone/>
              <a:defRPr sz="1800"/>
            </a:lvl8pPr>
            <a:lvl9pPr>
              <a:buSzPts val="1400"/>
              <a:buNone/>
              <a:defRPr sz="1800"/>
            </a:lvl9pPr>
          </a:lstStyle>
          <a:p>
            <a:r>
              <a:rPr lang="it-IT" dirty="0"/>
              <a:t>Nel caso di adulto o minore </a:t>
            </a:r>
          </a:p>
          <a:p>
            <a:r>
              <a:rPr lang="it-IT" dirty="0"/>
              <a:t>positivo al Covid-19</a:t>
            </a:r>
          </a:p>
        </p:txBody>
      </p:sp>
      <p:sp>
        <p:nvSpPr>
          <p:cNvPr id="21" name="Google Shape;231;g89caf51b0d_0_5">
            <a:extLst>
              <a:ext uri="{FF2B5EF4-FFF2-40B4-BE49-F238E27FC236}">
                <a16:creationId xmlns:a16="http://schemas.microsoft.com/office/drawing/2014/main" id="{6B42207D-1F00-5248-9DED-BC7C79EE6B3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2392860"/>
            <a:ext cx="6141720" cy="2666820"/>
          </a:xfrm>
          <a:prstGeom prst="rect">
            <a:avLst/>
          </a:prstGeom>
          <a:solidFill>
            <a:srgbClr val="1693A1"/>
          </a:solidFill>
          <a:ln w="38100" cap="flat" cmpd="dbl">
            <a:solidFill>
              <a:srgbClr val="3864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114300" indent="0">
              <a:buNone/>
            </a:pPr>
            <a:r>
              <a:rPr lang="it-IT" sz="2600" dirty="0">
                <a:solidFill>
                  <a:schemeClr val="l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Chi venisse trovato positivo al COVID-19 non potrà essere riammesso fino alla piena guarigione, </a:t>
            </a:r>
            <a:r>
              <a:rPr lang="it-IT" sz="2600" b="1" dirty="0">
                <a:solidFill>
                  <a:schemeClr val="l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certificata secondo i protocolli previsti</a:t>
            </a:r>
            <a:r>
              <a:rPr lang="it-IT" sz="2600" dirty="0">
                <a:solidFill>
                  <a:schemeClr val="l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. </a:t>
            </a:r>
          </a:p>
        </p:txBody>
      </p:sp>
      <p:pic>
        <p:nvPicPr>
          <p:cNvPr id="5" name="Immagine 4" descr="Immagine che contiene segnale, disegnando, via&#10;&#10;Descrizione generata automaticamente">
            <a:extLst>
              <a:ext uri="{FF2B5EF4-FFF2-40B4-BE49-F238E27FC236}">
                <a16:creationId xmlns:a16="http://schemas.microsoft.com/office/drawing/2014/main" id="{CEB139BB-6B03-E749-B876-B6A1CAE3C5D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7640" y="2392860"/>
            <a:ext cx="3566160" cy="356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4841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4"/>
          <p:cNvSpPr txBox="1">
            <a:spLocks noGrp="1"/>
          </p:cNvSpPr>
          <p:nvPr>
            <p:ph type="title"/>
          </p:nvPr>
        </p:nvSpPr>
        <p:spPr>
          <a:xfrm>
            <a:off x="5109755" y="247219"/>
            <a:ext cx="6781800" cy="1325563"/>
          </a:xfrm>
          <a:prstGeom prst="rect">
            <a:avLst/>
          </a:prstGeom>
          <a:solidFill>
            <a:srgbClr val="1693A1"/>
          </a:solidFill>
          <a:ln w="38100" cap="flat" cmpd="dbl">
            <a:solidFill>
              <a:srgbClr val="B3C6E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algn="ctr">
              <a:buSzPts val="6000"/>
            </a:pPr>
            <a:r>
              <a:rPr lang="it-IT" sz="7300" dirty="0">
                <a:solidFill>
                  <a:schemeClr val="bg1"/>
                </a:solidFill>
                <a:latin typeface="PN Butter Peanut" pitchFamily="2" charset="77"/>
                <a:ea typeface="Verdana" panose="020B0604030504040204" pitchFamily="34" charset="0"/>
                <a:cs typeface="Verdana" panose="020B0604030504040204" pitchFamily="34" charset="0"/>
              </a:rPr>
              <a:t>Piccoli Gruppi</a:t>
            </a:r>
            <a:endParaRPr sz="7300" dirty="0">
              <a:solidFill>
                <a:schemeClr val="bg1"/>
              </a:solidFill>
              <a:latin typeface="PN Butter Peanut" pitchFamily="2" charset="77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38" name="Google Shape;238;p14"/>
          <p:cNvSpPr txBox="1"/>
          <p:nvPr/>
        </p:nvSpPr>
        <p:spPr>
          <a:xfrm>
            <a:off x="269240" y="2059941"/>
            <a:ext cx="10297160" cy="2199322"/>
          </a:xfrm>
          <a:prstGeom prst="rect">
            <a:avLst/>
          </a:prstGeom>
          <a:solidFill>
            <a:srgbClr val="1693A1"/>
          </a:solidFill>
          <a:ln w="38100" cap="flat" cmpd="dbl">
            <a:solidFill>
              <a:srgbClr val="3864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40"/>
              <a:buFont typeface="Arial"/>
              <a:buNone/>
            </a:pPr>
            <a:r>
              <a:rPr lang="it-IT" sz="2600" dirty="0">
                <a:solidFill>
                  <a:schemeClr val="l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P</a:t>
            </a:r>
            <a:r>
              <a:rPr lang="it-IT" sz="2600" b="0" i="0" u="none" strike="noStrike" cap="none" dirty="0">
                <a:solidFill>
                  <a:schemeClr val="l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er garantire la massima cura e tracciabilità anche in caso di contagio, è importante costituire dei piccoli gruppi ed è raccomandabile siano formati da non più di 15 ragazzi, esclusi gli animatori e l'operatori maggiorenni.</a:t>
            </a:r>
            <a:endParaRPr sz="2600" b="0" i="0" u="none" strike="noStrike" cap="none" dirty="0">
              <a:solidFill>
                <a:schemeClr val="l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Calibri"/>
            </a:endParaRPr>
          </a:p>
        </p:txBody>
      </p:sp>
      <p:sp>
        <p:nvSpPr>
          <p:cNvPr id="8" name="Google Shape;238;p14">
            <a:extLst>
              <a:ext uri="{FF2B5EF4-FFF2-40B4-BE49-F238E27FC236}">
                <a16:creationId xmlns:a16="http://schemas.microsoft.com/office/drawing/2014/main" id="{37A1EAC8-DC48-B740-8F1B-073EE24C868C}"/>
              </a:ext>
            </a:extLst>
          </p:cNvPr>
          <p:cNvSpPr txBox="1"/>
          <p:nvPr/>
        </p:nvSpPr>
        <p:spPr>
          <a:xfrm>
            <a:off x="1461226" y="4585835"/>
            <a:ext cx="10297160" cy="1404937"/>
          </a:xfrm>
          <a:prstGeom prst="rect">
            <a:avLst/>
          </a:prstGeom>
          <a:solidFill>
            <a:srgbClr val="1693A1"/>
          </a:solidFill>
          <a:ln w="38100" cap="flat" cmpd="dbl">
            <a:solidFill>
              <a:srgbClr val="3864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40"/>
              <a:buFont typeface="Arial"/>
              <a:buNone/>
            </a:pPr>
            <a:r>
              <a:rPr lang="it-IT" sz="2600" b="0" i="0" u="none" strike="noStrike" cap="none" dirty="0">
                <a:solidFill>
                  <a:schemeClr val="l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Non è prevista nessuna rigida separazione per fasce d'età</a:t>
            </a:r>
            <a:endParaRPr sz="2600" b="0" i="0" u="none" strike="noStrike" cap="none" dirty="0">
              <a:solidFill>
                <a:schemeClr val="l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Calibri"/>
            </a:endParaRPr>
          </a:p>
        </p:txBody>
      </p:sp>
      <p:sp>
        <p:nvSpPr>
          <p:cNvPr id="6" name="Ovale 5">
            <a:extLst>
              <a:ext uri="{FF2B5EF4-FFF2-40B4-BE49-F238E27FC236}">
                <a16:creationId xmlns:a16="http://schemas.microsoft.com/office/drawing/2014/main" id="{B3CB7BDA-A822-054E-BDE7-8D2D0DE5B5C3}"/>
              </a:ext>
            </a:extLst>
          </p:cNvPr>
          <p:cNvSpPr/>
          <p:nvPr/>
        </p:nvSpPr>
        <p:spPr>
          <a:xfrm>
            <a:off x="2555859" y="405904"/>
            <a:ext cx="254248" cy="22748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Ovale 11">
            <a:extLst>
              <a:ext uri="{FF2B5EF4-FFF2-40B4-BE49-F238E27FC236}">
                <a16:creationId xmlns:a16="http://schemas.microsoft.com/office/drawing/2014/main" id="{E54CC7FD-14FF-AF46-97E3-E0971273C69D}"/>
              </a:ext>
            </a:extLst>
          </p:cNvPr>
          <p:cNvSpPr/>
          <p:nvPr/>
        </p:nvSpPr>
        <p:spPr>
          <a:xfrm>
            <a:off x="3627119" y="193335"/>
            <a:ext cx="254248" cy="22748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Ovale 12">
            <a:extLst>
              <a:ext uri="{FF2B5EF4-FFF2-40B4-BE49-F238E27FC236}">
                <a16:creationId xmlns:a16="http://schemas.microsoft.com/office/drawing/2014/main" id="{40692952-E4F9-8E46-8202-287883B17D15}"/>
              </a:ext>
            </a:extLst>
          </p:cNvPr>
          <p:cNvSpPr/>
          <p:nvPr/>
        </p:nvSpPr>
        <p:spPr>
          <a:xfrm>
            <a:off x="3582513" y="1236298"/>
            <a:ext cx="298853" cy="22748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Ovale 13">
            <a:extLst>
              <a:ext uri="{FF2B5EF4-FFF2-40B4-BE49-F238E27FC236}">
                <a16:creationId xmlns:a16="http://schemas.microsoft.com/office/drawing/2014/main" id="{C6D55793-FFEB-CB41-9A11-EE40461F27AF}"/>
              </a:ext>
            </a:extLst>
          </p:cNvPr>
          <p:cNvSpPr/>
          <p:nvPr/>
        </p:nvSpPr>
        <p:spPr>
          <a:xfrm>
            <a:off x="2498986" y="1190950"/>
            <a:ext cx="342345" cy="25881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Figura a mano libera 8">
            <a:extLst>
              <a:ext uri="{FF2B5EF4-FFF2-40B4-BE49-F238E27FC236}">
                <a16:creationId xmlns:a16="http://schemas.microsoft.com/office/drawing/2014/main" id="{8BF34FEF-0CEC-184F-85C0-B693CFEEE478}"/>
              </a:ext>
            </a:extLst>
          </p:cNvPr>
          <p:cNvSpPr/>
          <p:nvPr/>
        </p:nvSpPr>
        <p:spPr>
          <a:xfrm>
            <a:off x="2515715" y="611087"/>
            <a:ext cx="245327" cy="214103"/>
          </a:xfrm>
          <a:custGeom>
            <a:avLst/>
            <a:gdLst>
              <a:gd name="connsiteX0" fmla="*/ 0 w 245327"/>
              <a:gd name="connsiteY0" fmla="*/ 214103 h 214103"/>
              <a:gd name="connsiteX1" fmla="*/ 4461 w 245327"/>
              <a:gd name="connsiteY1" fmla="*/ 111512 h 214103"/>
              <a:gd name="connsiteX2" fmla="*/ 66907 w 245327"/>
              <a:gd name="connsiteY2" fmla="*/ 26763 h 214103"/>
              <a:gd name="connsiteX3" fmla="*/ 160578 w 245327"/>
              <a:gd name="connsiteY3" fmla="*/ 40144 h 214103"/>
              <a:gd name="connsiteX4" fmla="*/ 223025 w 245327"/>
              <a:gd name="connsiteY4" fmla="*/ 0 h 214103"/>
              <a:gd name="connsiteX5" fmla="*/ 227485 w 245327"/>
              <a:gd name="connsiteY5" fmla="*/ 89210 h 214103"/>
              <a:gd name="connsiteX6" fmla="*/ 245327 w 245327"/>
              <a:gd name="connsiteY6" fmla="*/ 205182 h 214103"/>
              <a:gd name="connsiteX7" fmla="*/ 0 w 245327"/>
              <a:gd name="connsiteY7" fmla="*/ 214103 h 214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5327" h="214103">
                <a:moveTo>
                  <a:pt x="0" y="214103"/>
                </a:moveTo>
                <a:lnTo>
                  <a:pt x="4461" y="111512"/>
                </a:lnTo>
                <a:lnTo>
                  <a:pt x="66907" y="26763"/>
                </a:lnTo>
                <a:lnTo>
                  <a:pt x="160578" y="40144"/>
                </a:lnTo>
                <a:lnTo>
                  <a:pt x="223025" y="0"/>
                </a:lnTo>
                <a:lnTo>
                  <a:pt x="227485" y="89210"/>
                </a:lnTo>
                <a:lnTo>
                  <a:pt x="245327" y="205182"/>
                </a:lnTo>
                <a:lnTo>
                  <a:pt x="0" y="21410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Figura a mano libera 9">
            <a:extLst>
              <a:ext uri="{FF2B5EF4-FFF2-40B4-BE49-F238E27FC236}">
                <a16:creationId xmlns:a16="http://schemas.microsoft.com/office/drawing/2014/main" id="{511D3066-A9AD-7041-BF31-307461E9C42B}"/>
              </a:ext>
            </a:extLst>
          </p:cNvPr>
          <p:cNvSpPr/>
          <p:nvPr/>
        </p:nvSpPr>
        <p:spPr>
          <a:xfrm>
            <a:off x="3639758" y="410365"/>
            <a:ext cx="316695" cy="388062"/>
          </a:xfrm>
          <a:custGeom>
            <a:avLst/>
            <a:gdLst>
              <a:gd name="connsiteX0" fmla="*/ 0 w 316695"/>
              <a:gd name="connsiteY0" fmla="*/ 343457 h 388062"/>
              <a:gd name="connsiteX1" fmla="*/ 17842 w 316695"/>
              <a:gd name="connsiteY1" fmla="*/ 205182 h 388062"/>
              <a:gd name="connsiteX2" fmla="*/ 44605 w 316695"/>
              <a:gd name="connsiteY2" fmla="*/ 80289 h 388062"/>
              <a:gd name="connsiteX3" fmla="*/ 84749 w 316695"/>
              <a:gd name="connsiteY3" fmla="*/ 4460 h 388062"/>
              <a:gd name="connsiteX4" fmla="*/ 169499 w 316695"/>
              <a:gd name="connsiteY4" fmla="*/ 13381 h 388062"/>
              <a:gd name="connsiteX5" fmla="*/ 281011 w 316695"/>
              <a:gd name="connsiteY5" fmla="*/ 0 h 388062"/>
              <a:gd name="connsiteX6" fmla="*/ 263169 w 316695"/>
              <a:gd name="connsiteY6" fmla="*/ 115973 h 388062"/>
              <a:gd name="connsiteX7" fmla="*/ 281011 w 316695"/>
              <a:gd name="connsiteY7" fmla="*/ 205182 h 388062"/>
              <a:gd name="connsiteX8" fmla="*/ 289932 w 316695"/>
              <a:gd name="connsiteY8" fmla="*/ 276550 h 388062"/>
              <a:gd name="connsiteX9" fmla="*/ 316695 w 316695"/>
              <a:gd name="connsiteY9" fmla="*/ 316695 h 388062"/>
              <a:gd name="connsiteX10" fmla="*/ 178420 w 316695"/>
              <a:gd name="connsiteY10" fmla="*/ 383602 h 388062"/>
              <a:gd name="connsiteX11" fmla="*/ 80289 w 316695"/>
              <a:gd name="connsiteY11" fmla="*/ 388062 h 388062"/>
              <a:gd name="connsiteX12" fmla="*/ 0 w 316695"/>
              <a:gd name="connsiteY12" fmla="*/ 343457 h 388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6695" h="388062">
                <a:moveTo>
                  <a:pt x="0" y="343457"/>
                </a:moveTo>
                <a:lnTo>
                  <a:pt x="17842" y="205182"/>
                </a:lnTo>
                <a:lnTo>
                  <a:pt x="44605" y="80289"/>
                </a:lnTo>
                <a:lnTo>
                  <a:pt x="84749" y="4460"/>
                </a:lnTo>
                <a:lnTo>
                  <a:pt x="169499" y="13381"/>
                </a:lnTo>
                <a:lnTo>
                  <a:pt x="281011" y="0"/>
                </a:lnTo>
                <a:lnTo>
                  <a:pt x="263169" y="115973"/>
                </a:lnTo>
                <a:lnTo>
                  <a:pt x="281011" y="205182"/>
                </a:lnTo>
                <a:lnTo>
                  <a:pt x="289932" y="276550"/>
                </a:lnTo>
                <a:lnTo>
                  <a:pt x="316695" y="316695"/>
                </a:lnTo>
                <a:lnTo>
                  <a:pt x="178420" y="383602"/>
                </a:lnTo>
                <a:lnTo>
                  <a:pt x="80289" y="388062"/>
                </a:lnTo>
                <a:lnTo>
                  <a:pt x="0" y="34345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Figura a mano libera 10">
            <a:extLst>
              <a:ext uri="{FF2B5EF4-FFF2-40B4-BE49-F238E27FC236}">
                <a16:creationId xmlns:a16="http://schemas.microsoft.com/office/drawing/2014/main" id="{DA6FAC9F-3235-604D-ACBA-FD441A221394}"/>
              </a:ext>
            </a:extLst>
          </p:cNvPr>
          <p:cNvSpPr/>
          <p:nvPr/>
        </p:nvSpPr>
        <p:spPr>
          <a:xfrm>
            <a:off x="2484492" y="1418435"/>
            <a:ext cx="343457" cy="356839"/>
          </a:xfrm>
          <a:custGeom>
            <a:avLst/>
            <a:gdLst>
              <a:gd name="connsiteX0" fmla="*/ 0 w 343457"/>
              <a:gd name="connsiteY0" fmla="*/ 312234 h 356839"/>
              <a:gd name="connsiteX1" fmla="*/ 62447 w 343457"/>
              <a:gd name="connsiteY1" fmla="*/ 35684 h 356839"/>
              <a:gd name="connsiteX2" fmla="*/ 281010 w 343457"/>
              <a:gd name="connsiteY2" fmla="*/ 0 h 356839"/>
              <a:gd name="connsiteX3" fmla="*/ 343457 w 343457"/>
              <a:gd name="connsiteY3" fmla="*/ 307774 h 356839"/>
              <a:gd name="connsiteX4" fmla="*/ 191801 w 343457"/>
              <a:gd name="connsiteY4" fmla="*/ 356839 h 356839"/>
              <a:gd name="connsiteX5" fmla="*/ 89209 w 343457"/>
              <a:gd name="connsiteY5" fmla="*/ 352379 h 356839"/>
              <a:gd name="connsiteX6" fmla="*/ 0 w 343457"/>
              <a:gd name="connsiteY6" fmla="*/ 312234 h 356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3457" h="356839">
                <a:moveTo>
                  <a:pt x="0" y="312234"/>
                </a:moveTo>
                <a:lnTo>
                  <a:pt x="62447" y="35684"/>
                </a:lnTo>
                <a:lnTo>
                  <a:pt x="281010" y="0"/>
                </a:lnTo>
                <a:lnTo>
                  <a:pt x="343457" y="307774"/>
                </a:lnTo>
                <a:lnTo>
                  <a:pt x="191801" y="356839"/>
                </a:lnTo>
                <a:lnTo>
                  <a:pt x="89209" y="352379"/>
                </a:lnTo>
                <a:lnTo>
                  <a:pt x="0" y="3122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Figura a mano libera 14">
            <a:extLst>
              <a:ext uri="{FF2B5EF4-FFF2-40B4-BE49-F238E27FC236}">
                <a16:creationId xmlns:a16="http://schemas.microsoft.com/office/drawing/2014/main" id="{F1188DC6-0D35-E343-BFF3-926A6B823530}"/>
              </a:ext>
            </a:extLst>
          </p:cNvPr>
          <p:cNvSpPr/>
          <p:nvPr/>
        </p:nvSpPr>
        <p:spPr>
          <a:xfrm>
            <a:off x="3621916" y="1431817"/>
            <a:ext cx="316695" cy="388062"/>
          </a:xfrm>
          <a:custGeom>
            <a:avLst/>
            <a:gdLst>
              <a:gd name="connsiteX0" fmla="*/ 0 w 316695"/>
              <a:gd name="connsiteY0" fmla="*/ 307773 h 388062"/>
              <a:gd name="connsiteX1" fmla="*/ 22303 w 316695"/>
              <a:gd name="connsiteY1" fmla="*/ 218563 h 388062"/>
              <a:gd name="connsiteX2" fmla="*/ 62447 w 316695"/>
              <a:gd name="connsiteY2" fmla="*/ 107051 h 388062"/>
              <a:gd name="connsiteX3" fmla="*/ 98131 w 316695"/>
              <a:gd name="connsiteY3" fmla="*/ 0 h 388062"/>
              <a:gd name="connsiteX4" fmla="*/ 285471 w 316695"/>
              <a:gd name="connsiteY4" fmla="*/ 0 h 388062"/>
              <a:gd name="connsiteX5" fmla="*/ 281011 w 316695"/>
              <a:gd name="connsiteY5" fmla="*/ 98130 h 388062"/>
              <a:gd name="connsiteX6" fmla="*/ 289932 w 316695"/>
              <a:gd name="connsiteY6" fmla="*/ 160577 h 388062"/>
              <a:gd name="connsiteX7" fmla="*/ 316695 w 316695"/>
              <a:gd name="connsiteY7" fmla="*/ 272089 h 388062"/>
              <a:gd name="connsiteX8" fmla="*/ 316695 w 316695"/>
              <a:gd name="connsiteY8" fmla="*/ 289931 h 388062"/>
              <a:gd name="connsiteX9" fmla="*/ 223024 w 316695"/>
              <a:gd name="connsiteY9" fmla="*/ 388062 h 388062"/>
              <a:gd name="connsiteX10" fmla="*/ 0 w 316695"/>
              <a:gd name="connsiteY10" fmla="*/ 307773 h 388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16695" h="388062">
                <a:moveTo>
                  <a:pt x="0" y="307773"/>
                </a:moveTo>
                <a:lnTo>
                  <a:pt x="22303" y="218563"/>
                </a:lnTo>
                <a:lnTo>
                  <a:pt x="62447" y="107051"/>
                </a:lnTo>
                <a:lnTo>
                  <a:pt x="98131" y="0"/>
                </a:lnTo>
                <a:lnTo>
                  <a:pt x="285471" y="0"/>
                </a:lnTo>
                <a:lnTo>
                  <a:pt x="281011" y="98130"/>
                </a:lnTo>
                <a:lnTo>
                  <a:pt x="289932" y="160577"/>
                </a:lnTo>
                <a:lnTo>
                  <a:pt x="316695" y="272089"/>
                </a:lnTo>
                <a:lnTo>
                  <a:pt x="316695" y="289931"/>
                </a:lnTo>
                <a:lnTo>
                  <a:pt x="223024" y="388062"/>
                </a:lnTo>
                <a:lnTo>
                  <a:pt x="0" y="307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34086747-7A39-7249-9777-9F9169152D4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57008" y="-8097"/>
            <a:ext cx="1967414" cy="2046745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4"/>
          <p:cNvSpPr txBox="1">
            <a:spLocks noGrp="1"/>
          </p:cNvSpPr>
          <p:nvPr>
            <p:ph type="title"/>
          </p:nvPr>
        </p:nvSpPr>
        <p:spPr>
          <a:xfrm>
            <a:off x="303712" y="860946"/>
            <a:ext cx="6781800" cy="1325563"/>
          </a:xfrm>
          <a:prstGeom prst="rect">
            <a:avLst/>
          </a:prstGeom>
          <a:solidFill>
            <a:srgbClr val="1693A1"/>
          </a:solidFill>
          <a:ln w="38100" cap="flat" cmpd="dbl">
            <a:solidFill>
              <a:srgbClr val="B3C6E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algn="ctr">
              <a:buSzPts val="6000"/>
            </a:pPr>
            <a:r>
              <a:rPr lang="it-IT" sz="7300" dirty="0">
                <a:solidFill>
                  <a:schemeClr val="bg1"/>
                </a:solidFill>
                <a:latin typeface="PN Butter Peanut" pitchFamily="2" charset="77"/>
                <a:ea typeface="Verdana" panose="020B0604030504040204" pitchFamily="34" charset="0"/>
                <a:cs typeface="Verdana" panose="020B0604030504040204" pitchFamily="34" charset="0"/>
              </a:rPr>
              <a:t>Operatore maggiorenne</a:t>
            </a:r>
            <a:endParaRPr sz="7300" dirty="0">
              <a:solidFill>
                <a:schemeClr val="bg1"/>
              </a:solidFill>
              <a:latin typeface="PN Butter Peanut" pitchFamily="2" charset="77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38" name="Google Shape;238;p14"/>
          <p:cNvSpPr txBox="1"/>
          <p:nvPr/>
        </p:nvSpPr>
        <p:spPr>
          <a:xfrm>
            <a:off x="1089297" y="2857364"/>
            <a:ext cx="10297160" cy="2199322"/>
          </a:xfrm>
          <a:prstGeom prst="rect">
            <a:avLst/>
          </a:prstGeom>
          <a:solidFill>
            <a:srgbClr val="1693A1"/>
          </a:solidFill>
          <a:ln w="38100" cap="flat" cmpd="dbl">
            <a:solidFill>
              <a:srgbClr val="3864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40"/>
              <a:buFont typeface="Arial"/>
              <a:buNone/>
            </a:pPr>
            <a:r>
              <a:rPr lang="it-IT" sz="2600" dirty="0">
                <a:solidFill>
                  <a:schemeClr val="l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Ogni operatore maggiorenne può gestire contemporaneamente fino a due gruppi, se adeguatamente aiutato dagli animatori.</a:t>
            </a:r>
          </a:p>
        </p:txBody>
      </p:sp>
    </p:spTree>
    <p:extLst>
      <p:ext uri="{BB962C8B-B14F-4D97-AF65-F5344CB8AC3E}">
        <p14:creationId xmlns:p14="http://schemas.microsoft.com/office/powerpoint/2010/main" val="39809728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4"/>
          <p:cNvSpPr txBox="1">
            <a:spLocks noGrp="1"/>
          </p:cNvSpPr>
          <p:nvPr>
            <p:ph type="title"/>
          </p:nvPr>
        </p:nvSpPr>
        <p:spPr>
          <a:xfrm>
            <a:off x="320040" y="1858645"/>
            <a:ext cx="6781800" cy="1325563"/>
          </a:xfrm>
          <a:prstGeom prst="rect">
            <a:avLst/>
          </a:prstGeom>
          <a:solidFill>
            <a:srgbClr val="1693A1"/>
          </a:solidFill>
          <a:ln w="38100" cap="flat" cmpd="dbl">
            <a:solidFill>
              <a:srgbClr val="B3C6E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algn="ctr">
              <a:buSzPts val="6000"/>
            </a:pPr>
            <a:r>
              <a:rPr lang="it-IT" sz="7300" dirty="0">
                <a:solidFill>
                  <a:schemeClr val="bg1"/>
                </a:solidFill>
                <a:latin typeface="PN Butter Peanut" pitchFamily="2" charset="77"/>
                <a:ea typeface="Verdana" panose="020B0604030504040204" pitchFamily="34" charset="0"/>
                <a:cs typeface="Verdana" panose="020B0604030504040204" pitchFamily="34" charset="0"/>
              </a:rPr>
              <a:t>Animatori</a:t>
            </a:r>
            <a:endParaRPr sz="7300" dirty="0">
              <a:solidFill>
                <a:schemeClr val="bg1"/>
              </a:solidFill>
              <a:latin typeface="PN Butter Peanut" pitchFamily="2" charset="77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38" name="Google Shape;238;p14"/>
          <p:cNvSpPr txBox="1"/>
          <p:nvPr/>
        </p:nvSpPr>
        <p:spPr>
          <a:xfrm>
            <a:off x="828040" y="3673793"/>
            <a:ext cx="10297160" cy="2199322"/>
          </a:xfrm>
          <a:prstGeom prst="rect">
            <a:avLst/>
          </a:prstGeom>
          <a:solidFill>
            <a:srgbClr val="1693A1"/>
          </a:solidFill>
          <a:ln w="38100" cap="flat" cmpd="dbl">
            <a:solidFill>
              <a:srgbClr val="3864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40"/>
              <a:buFont typeface="Arial"/>
              <a:buNone/>
            </a:pPr>
            <a:r>
              <a:rPr lang="it-IT" sz="2600" b="0" i="0" u="none" strike="noStrike" cap="none" dirty="0">
                <a:solidFill>
                  <a:schemeClr val="l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Gli animatori, ben formati, </a:t>
            </a:r>
            <a:r>
              <a:rPr lang="it-IT" sz="2600" dirty="0">
                <a:solidFill>
                  <a:schemeClr val="l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saranno un valido </a:t>
            </a:r>
            <a:r>
              <a:rPr lang="it-IT" sz="2600" b="0" i="0" u="none" strike="noStrike" cap="none" dirty="0">
                <a:solidFill>
                  <a:schemeClr val="l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aiuto nella gestione dei gruppi. La presenza numerica degli animatori non viene calcolata nel limite di 15 ragazzi, ma deve essere in numero congruo e utile alla gestione.</a:t>
            </a:r>
            <a:endParaRPr sz="2600" b="0" i="0" u="none" strike="noStrike" cap="none" dirty="0">
              <a:solidFill>
                <a:schemeClr val="l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Calibri"/>
            </a:endParaRP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9A742CD3-AFF1-6F47-91E2-FDBF455DC283}"/>
              </a:ext>
            </a:extLst>
          </p:cNvPr>
          <p:cNvGrpSpPr/>
          <p:nvPr/>
        </p:nvGrpSpPr>
        <p:grpSpPr>
          <a:xfrm>
            <a:off x="7101840" y="406834"/>
            <a:ext cx="2839454" cy="3384884"/>
            <a:chOff x="7101840" y="406834"/>
            <a:chExt cx="2839454" cy="3384884"/>
          </a:xfrm>
        </p:grpSpPr>
        <p:pic>
          <p:nvPicPr>
            <p:cNvPr id="5" name="Immagine 4" descr="Immagine che contiene clipart&#10;&#10;Descrizione generata automaticamente">
              <a:extLst>
                <a:ext uri="{FF2B5EF4-FFF2-40B4-BE49-F238E27FC236}">
                  <a16:creationId xmlns:a16="http://schemas.microsoft.com/office/drawing/2014/main" id="{4DBC0D03-94A2-B743-8827-CD20BD72B1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101840" y="406834"/>
              <a:ext cx="2839454" cy="3384884"/>
            </a:xfrm>
            <a:prstGeom prst="rect">
              <a:avLst/>
            </a:prstGeom>
          </p:spPr>
        </p:pic>
        <p:pic>
          <p:nvPicPr>
            <p:cNvPr id="3" name="Immagine 2">
              <a:extLst>
                <a:ext uri="{FF2B5EF4-FFF2-40B4-BE49-F238E27FC236}">
                  <a16:creationId xmlns:a16="http://schemas.microsoft.com/office/drawing/2014/main" id="{E973DAB0-B8B7-6C43-B5B6-C3E561D6B6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988968" y="895180"/>
              <a:ext cx="1122948" cy="7774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87787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"/>
          <p:cNvSpPr txBox="1">
            <a:spLocks noGrp="1"/>
          </p:cNvSpPr>
          <p:nvPr>
            <p:ph type="body" idx="1"/>
          </p:nvPr>
        </p:nvSpPr>
        <p:spPr>
          <a:xfrm>
            <a:off x="1456872" y="696327"/>
            <a:ext cx="8715828" cy="1480980"/>
          </a:xfrm>
          <a:prstGeom prst="rect">
            <a:avLst/>
          </a:prstGeom>
          <a:solidFill>
            <a:srgbClr val="1693A1"/>
          </a:solidFill>
          <a:ln w="38100" cap="flat" cmpd="dbl">
            <a:solidFill>
              <a:srgbClr val="B3C6E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rmAutofit fontScale="47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SzPts val="6000"/>
              <a:buNone/>
            </a:pPr>
            <a:r>
              <a:rPr lang="it-IT" sz="6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Serenità non significa lassismo. Non ci si può permettere di «chiudere un occhio» su alcuni fondamentali elementi più volte richiamati.</a:t>
            </a:r>
            <a:endParaRPr sz="6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6" name="Google Shape;116;p4"/>
          <p:cNvSpPr txBox="1"/>
          <p:nvPr/>
        </p:nvSpPr>
        <p:spPr>
          <a:xfrm>
            <a:off x="2906486" y="2819140"/>
            <a:ext cx="8899071" cy="1480980"/>
          </a:xfrm>
          <a:prstGeom prst="rect">
            <a:avLst/>
          </a:prstGeom>
          <a:solidFill>
            <a:srgbClr val="1693A1"/>
          </a:solidFill>
          <a:ln w="38100" cap="flat" cmpd="dbl">
            <a:solidFill>
              <a:srgbClr val="B3C6E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rmAutofit fontScale="47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lnSpc>
                <a:spcPct val="120000"/>
              </a:lnSpc>
              <a:buClr>
                <a:schemeClr val="dk1"/>
              </a:buClr>
              <a:buSzPts val="6000"/>
              <a:buNone/>
              <a:defRPr sz="6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defRPr>
            </a:lvl1pPr>
            <a:lvl2pPr marL="914400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it-IT" dirty="0"/>
              <a:t>Tutti gli operatori (ragazzi, adulti, consacrati/e…) e tutti i bambini devono rispettare le regole per il bene di tutti.</a:t>
            </a:r>
            <a:endParaRPr dirty="0"/>
          </a:p>
        </p:txBody>
      </p:sp>
      <p:sp>
        <p:nvSpPr>
          <p:cNvPr id="117" name="Google Shape;117;p4"/>
          <p:cNvSpPr txBox="1"/>
          <p:nvPr/>
        </p:nvSpPr>
        <p:spPr>
          <a:xfrm>
            <a:off x="691243" y="4941953"/>
            <a:ext cx="8289471" cy="1055688"/>
          </a:xfrm>
          <a:prstGeom prst="rect">
            <a:avLst/>
          </a:prstGeom>
          <a:solidFill>
            <a:srgbClr val="1693A1"/>
          </a:solidFill>
          <a:ln w="38100" cap="flat" cmpd="dbl">
            <a:solidFill>
              <a:srgbClr val="B3C6E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rmAutofit fontScale="47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lnSpc>
                <a:spcPct val="120000"/>
              </a:lnSpc>
              <a:buClr>
                <a:schemeClr val="dk1"/>
              </a:buClr>
              <a:buSzPts val="6000"/>
              <a:buNone/>
              <a:defRPr sz="6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defRPr>
            </a:lvl1pPr>
            <a:lvl2pPr marL="914400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it-IT" dirty="0"/>
              <a:t>Sarà dunque necessario vigilare affinché si possano svolgere tutte le attività al meglio.</a:t>
            </a:r>
            <a:endParaRPr dirty="0"/>
          </a:p>
        </p:txBody>
      </p:sp>
      <p:pic>
        <p:nvPicPr>
          <p:cNvPr id="3" name="Immagine 2" descr="Immagine che contiene fischietto&#10;&#10;Descrizione generata automaticamente">
            <a:extLst>
              <a:ext uri="{FF2B5EF4-FFF2-40B4-BE49-F238E27FC236}">
                <a16:creationId xmlns:a16="http://schemas.microsoft.com/office/drawing/2014/main" id="{BA32D5DD-74AA-DD40-91B0-92153322AF2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282" y="2961399"/>
            <a:ext cx="2481179" cy="1719295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4"/>
          <p:cNvSpPr txBox="1">
            <a:spLocks noGrp="1"/>
          </p:cNvSpPr>
          <p:nvPr>
            <p:ph type="title"/>
          </p:nvPr>
        </p:nvSpPr>
        <p:spPr>
          <a:xfrm>
            <a:off x="320040" y="1858645"/>
            <a:ext cx="6781800" cy="1325563"/>
          </a:xfrm>
          <a:prstGeom prst="rect">
            <a:avLst/>
          </a:prstGeom>
          <a:solidFill>
            <a:srgbClr val="1693A1"/>
          </a:solidFill>
          <a:ln w="38100" cap="flat" cmpd="dbl">
            <a:solidFill>
              <a:srgbClr val="B3C6E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algn="ctr">
              <a:buSzPts val="6000"/>
            </a:pPr>
            <a:r>
              <a:rPr lang="it-IT" sz="7300">
                <a:solidFill>
                  <a:schemeClr val="bg1"/>
                </a:solidFill>
                <a:latin typeface="PN Butter Peanut" pitchFamily="2" charset="77"/>
                <a:ea typeface="Verdana" panose="020B0604030504040204" pitchFamily="34" charset="0"/>
                <a:cs typeface="Verdana" panose="020B0604030504040204" pitchFamily="34" charset="0"/>
              </a:rPr>
              <a:t>Mascherine</a:t>
            </a:r>
            <a:endParaRPr sz="7300">
              <a:solidFill>
                <a:schemeClr val="bg1"/>
              </a:solidFill>
              <a:latin typeface="PN Butter Peanut" pitchFamily="2" charset="77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37" name="Google Shape;237;p14"/>
          <p:cNvSpPr txBox="1">
            <a:spLocks noGrp="1"/>
          </p:cNvSpPr>
          <p:nvPr>
            <p:ph type="body" idx="1"/>
          </p:nvPr>
        </p:nvSpPr>
        <p:spPr>
          <a:xfrm>
            <a:off x="320040" y="3368041"/>
            <a:ext cx="6781800" cy="944879"/>
          </a:xfrm>
          <a:prstGeom prst="rect">
            <a:avLst/>
          </a:prstGeom>
          <a:solidFill>
            <a:srgbClr val="1693A1"/>
          </a:solidFill>
          <a:ln w="38100" cap="flat" cmpd="dbl">
            <a:solidFill>
              <a:srgbClr val="3864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40"/>
              <a:buNone/>
            </a:pPr>
            <a:r>
              <a:rPr lang="it-IT" sz="2600" dirty="0">
                <a:solidFill>
                  <a:schemeClr val="l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CHI DEVE TENERE LE MASCHERINE?</a:t>
            </a:r>
            <a:endParaRPr sz="2600" dirty="0">
              <a:solidFill>
                <a:schemeClr val="l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38" name="Google Shape;238;p14"/>
          <p:cNvSpPr txBox="1"/>
          <p:nvPr/>
        </p:nvSpPr>
        <p:spPr>
          <a:xfrm>
            <a:off x="320040" y="4496753"/>
            <a:ext cx="8351520" cy="2199322"/>
          </a:xfrm>
          <a:prstGeom prst="rect">
            <a:avLst/>
          </a:prstGeom>
          <a:solidFill>
            <a:srgbClr val="1693A1"/>
          </a:solidFill>
          <a:ln w="38100" cap="flat" cmpd="dbl">
            <a:solidFill>
              <a:srgbClr val="3864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40"/>
              <a:buFont typeface="Arial"/>
              <a:buNone/>
            </a:pPr>
            <a:r>
              <a:rPr lang="it-IT" sz="2600" b="0" i="0" u="none" strike="noStrike" cap="none" dirty="0">
                <a:solidFill>
                  <a:schemeClr val="l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Tutti. 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40"/>
              <a:buFont typeface="Arial"/>
              <a:buNone/>
            </a:pPr>
            <a:r>
              <a:rPr lang="it-IT" sz="2600" b="0" i="0" u="none" strike="noStrike" cap="none" dirty="0">
                <a:solidFill>
                  <a:schemeClr val="l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Ovunque.</a:t>
            </a:r>
            <a:endParaRPr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40"/>
              <a:buFont typeface="Arial"/>
              <a:buNone/>
            </a:pPr>
            <a:r>
              <a:rPr lang="it-IT" sz="2600" b="0" i="0" u="none" strike="noStrike" cap="none" dirty="0">
                <a:solidFill>
                  <a:schemeClr val="l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Sopra i sei anni sono obbligatorie.</a:t>
            </a:r>
            <a:endParaRPr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40"/>
              <a:buFont typeface="Arial"/>
              <a:buNone/>
            </a:pPr>
            <a:r>
              <a:rPr lang="it-IT" sz="2600" b="0" i="0" u="none" strike="noStrike" cap="none" dirty="0">
                <a:solidFill>
                  <a:schemeClr val="l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La mascherina protegge gli altri. Il senso di responsabilità è fondamentale. </a:t>
            </a:r>
            <a:endParaRPr sz="2600" b="0" i="0" u="none" strike="noStrike" cap="none" dirty="0">
              <a:solidFill>
                <a:schemeClr val="l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Calibri"/>
            </a:endParaRPr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id="{07C6FD3A-6CD1-6143-8E71-BE7170B02CF1}"/>
              </a:ext>
            </a:extLst>
          </p:cNvPr>
          <p:cNvGrpSpPr/>
          <p:nvPr/>
        </p:nvGrpSpPr>
        <p:grpSpPr>
          <a:xfrm>
            <a:off x="7101840" y="2139871"/>
            <a:ext cx="4221917" cy="2088674"/>
            <a:chOff x="7284283" y="413702"/>
            <a:chExt cx="4221917" cy="2088674"/>
          </a:xfrm>
        </p:grpSpPr>
        <p:sp>
          <p:nvSpPr>
            <p:cNvPr id="2" name="Ovale 1">
              <a:extLst>
                <a:ext uri="{FF2B5EF4-FFF2-40B4-BE49-F238E27FC236}">
                  <a16:creationId xmlns:a16="http://schemas.microsoft.com/office/drawing/2014/main" id="{D224A74D-6B5D-7D4B-9CF0-932541C6CFB3}"/>
                </a:ext>
              </a:extLst>
            </p:cNvPr>
            <p:cNvSpPr/>
            <p:nvPr/>
          </p:nvSpPr>
          <p:spPr>
            <a:xfrm>
              <a:off x="8103140" y="598251"/>
              <a:ext cx="646890" cy="4717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" name="Ovale 7">
              <a:extLst>
                <a:ext uri="{FF2B5EF4-FFF2-40B4-BE49-F238E27FC236}">
                  <a16:creationId xmlns:a16="http://schemas.microsoft.com/office/drawing/2014/main" id="{5485E472-727D-CD45-B2AE-840D94AB5927}"/>
                </a:ext>
              </a:extLst>
            </p:cNvPr>
            <p:cNvSpPr/>
            <p:nvPr/>
          </p:nvSpPr>
          <p:spPr>
            <a:xfrm>
              <a:off x="10084340" y="881975"/>
              <a:ext cx="646890" cy="4717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id="{B4E9CC2F-90E0-8A46-9933-77F21F1CEB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284283" y="413702"/>
              <a:ext cx="4221917" cy="20886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684754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4"/>
          <p:cNvSpPr txBox="1">
            <a:spLocks noGrp="1"/>
          </p:cNvSpPr>
          <p:nvPr>
            <p:ph type="title"/>
          </p:nvPr>
        </p:nvSpPr>
        <p:spPr>
          <a:xfrm>
            <a:off x="320040" y="1858645"/>
            <a:ext cx="6781800" cy="1325563"/>
          </a:xfrm>
          <a:prstGeom prst="rect">
            <a:avLst/>
          </a:prstGeom>
          <a:solidFill>
            <a:srgbClr val="1693A1"/>
          </a:solidFill>
          <a:ln w="38100" cap="flat" cmpd="dbl">
            <a:solidFill>
              <a:srgbClr val="B3C6E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algn="ctr">
              <a:buSzPts val="6000"/>
            </a:pPr>
            <a:r>
              <a:rPr lang="it-IT" sz="7300">
                <a:solidFill>
                  <a:schemeClr val="bg1"/>
                </a:solidFill>
                <a:latin typeface="PN Butter Peanut" pitchFamily="2" charset="77"/>
                <a:ea typeface="Verdana" panose="020B0604030504040204" pitchFamily="34" charset="0"/>
                <a:cs typeface="Verdana" panose="020B0604030504040204" pitchFamily="34" charset="0"/>
              </a:rPr>
              <a:t>Mascherine</a:t>
            </a:r>
            <a:endParaRPr sz="7300">
              <a:solidFill>
                <a:schemeClr val="bg1"/>
              </a:solidFill>
              <a:latin typeface="PN Butter Peanut" pitchFamily="2" charset="77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37" name="Google Shape;237;p14"/>
          <p:cNvSpPr txBox="1">
            <a:spLocks noGrp="1"/>
          </p:cNvSpPr>
          <p:nvPr>
            <p:ph type="body" idx="1"/>
          </p:nvPr>
        </p:nvSpPr>
        <p:spPr>
          <a:xfrm>
            <a:off x="320040" y="3368041"/>
            <a:ext cx="6781800" cy="944879"/>
          </a:xfrm>
          <a:prstGeom prst="rect">
            <a:avLst/>
          </a:prstGeom>
          <a:solidFill>
            <a:srgbClr val="1693A1"/>
          </a:solidFill>
          <a:ln w="38100" cap="flat" cmpd="dbl">
            <a:solidFill>
              <a:srgbClr val="3864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40"/>
              <a:buNone/>
            </a:pPr>
            <a:r>
              <a:rPr lang="it-IT" sz="2600">
                <a:solidFill>
                  <a:schemeClr val="l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CHI DEVE TENERE LE MASCHERINE?</a:t>
            </a:r>
            <a:endParaRPr sz="2600">
              <a:solidFill>
                <a:schemeClr val="l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38" name="Google Shape;238;p14"/>
          <p:cNvSpPr txBox="1"/>
          <p:nvPr/>
        </p:nvSpPr>
        <p:spPr>
          <a:xfrm>
            <a:off x="320040" y="4496753"/>
            <a:ext cx="8351520" cy="2199322"/>
          </a:xfrm>
          <a:prstGeom prst="rect">
            <a:avLst/>
          </a:prstGeom>
          <a:solidFill>
            <a:srgbClr val="1693A1"/>
          </a:solidFill>
          <a:ln w="38100" cap="flat" cmpd="dbl">
            <a:solidFill>
              <a:srgbClr val="3864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40"/>
              <a:buFont typeface="Arial"/>
              <a:buNone/>
            </a:pPr>
            <a:r>
              <a:rPr lang="it-IT" sz="2600" b="0" i="0" u="none" strike="noStrike" cap="none" dirty="0">
                <a:solidFill>
                  <a:schemeClr val="l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Può essere rimossa </a:t>
            </a:r>
            <a:r>
              <a:rPr lang="it-IT" sz="2600" dirty="0">
                <a:solidFill>
                  <a:schemeClr val="l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durante l'attività fisica intensa con distanziamento di almeno 2 metri.</a:t>
            </a:r>
            <a:endParaRPr sz="2600" b="0" i="0" u="none" strike="noStrike" cap="none" dirty="0">
              <a:solidFill>
                <a:schemeClr val="l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Calibri"/>
            </a:endParaRP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96816A7B-44E2-454F-9B61-F653975DEF91}"/>
              </a:ext>
            </a:extLst>
          </p:cNvPr>
          <p:cNvGrpSpPr/>
          <p:nvPr/>
        </p:nvGrpSpPr>
        <p:grpSpPr>
          <a:xfrm>
            <a:off x="7284283" y="1858645"/>
            <a:ext cx="4221917" cy="2088674"/>
            <a:chOff x="7284283" y="413702"/>
            <a:chExt cx="4221917" cy="2088674"/>
          </a:xfrm>
        </p:grpSpPr>
        <p:sp>
          <p:nvSpPr>
            <p:cNvPr id="7" name="Ovale 6">
              <a:extLst>
                <a:ext uri="{FF2B5EF4-FFF2-40B4-BE49-F238E27FC236}">
                  <a16:creationId xmlns:a16="http://schemas.microsoft.com/office/drawing/2014/main" id="{B022291C-D3D0-024C-BCDF-2064D2998C78}"/>
                </a:ext>
              </a:extLst>
            </p:cNvPr>
            <p:cNvSpPr/>
            <p:nvPr/>
          </p:nvSpPr>
          <p:spPr>
            <a:xfrm>
              <a:off x="8103140" y="598251"/>
              <a:ext cx="646890" cy="4717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" name="Ovale 7">
              <a:extLst>
                <a:ext uri="{FF2B5EF4-FFF2-40B4-BE49-F238E27FC236}">
                  <a16:creationId xmlns:a16="http://schemas.microsoft.com/office/drawing/2014/main" id="{5C1287BF-002A-E141-9EF2-EC6814E06134}"/>
                </a:ext>
              </a:extLst>
            </p:cNvPr>
            <p:cNvSpPr/>
            <p:nvPr/>
          </p:nvSpPr>
          <p:spPr>
            <a:xfrm>
              <a:off x="10084340" y="881975"/>
              <a:ext cx="646890" cy="4717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9" name="Immagine 8">
              <a:extLst>
                <a:ext uri="{FF2B5EF4-FFF2-40B4-BE49-F238E27FC236}">
                  <a16:creationId xmlns:a16="http://schemas.microsoft.com/office/drawing/2014/main" id="{3C68CDFF-0B96-C444-B2AC-E3666F15B3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284283" y="413702"/>
              <a:ext cx="4221917" cy="20886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57559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4"/>
          <p:cNvSpPr txBox="1">
            <a:spLocks noGrp="1"/>
          </p:cNvSpPr>
          <p:nvPr>
            <p:ph type="title"/>
          </p:nvPr>
        </p:nvSpPr>
        <p:spPr>
          <a:xfrm>
            <a:off x="5022668" y="2005603"/>
            <a:ext cx="6781800" cy="1325563"/>
          </a:xfrm>
          <a:prstGeom prst="rect">
            <a:avLst/>
          </a:prstGeom>
          <a:solidFill>
            <a:srgbClr val="1693A1"/>
          </a:solidFill>
          <a:ln w="38100" cap="flat" cmpd="dbl">
            <a:solidFill>
              <a:srgbClr val="B3C6E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algn="ctr">
              <a:buSzPts val="6000"/>
            </a:pPr>
            <a:r>
              <a:rPr lang="it-IT" sz="7300" dirty="0">
                <a:solidFill>
                  <a:schemeClr val="bg1"/>
                </a:solidFill>
                <a:latin typeface="PN Butter Peanut" pitchFamily="2" charset="77"/>
                <a:ea typeface="Verdana" panose="020B0604030504040204" pitchFamily="34" charset="0"/>
                <a:cs typeface="Verdana" panose="020B0604030504040204" pitchFamily="34" charset="0"/>
              </a:rPr>
              <a:t>Sport di contatto</a:t>
            </a:r>
            <a:endParaRPr sz="7300" dirty="0">
              <a:solidFill>
                <a:schemeClr val="bg1"/>
              </a:solidFill>
              <a:latin typeface="PN Butter Peanut" pitchFamily="2" charset="77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38" name="Google Shape;238;p14"/>
          <p:cNvSpPr txBox="1"/>
          <p:nvPr/>
        </p:nvSpPr>
        <p:spPr>
          <a:xfrm>
            <a:off x="472438" y="3888513"/>
            <a:ext cx="8871857" cy="2052501"/>
          </a:xfrm>
          <a:prstGeom prst="rect">
            <a:avLst/>
          </a:prstGeom>
          <a:solidFill>
            <a:srgbClr val="1693A1"/>
          </a:solidFill>
          <a:ln w="38100" cap="flat" cmpd="dbl">
            <a:solidFill>
              <a:srgbClr val="3864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40"/>
              <a:buFont typeface="Arial"/>
              <a:buNone/>
            </a:pPr>
            <a:r>
              <a:rPr lang="it-IT" sz="3200" b="0" i="0" u="none" strike="noStrike" cap="none" dirty="0">
                <a:solidFill>
                  <a:schemeClr val="l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Gli sport di contatto sono possibili solo all'interno del piccolo gruppo.</a:t>
            </a:r>
            <a:endParaRPr sz="3200" b="0" i="0" u="none" strike="noStrike" cap="none" dirty="0">
              <a:solidFill>
                <a:schemeClr val="l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Calibri"/>
            </a:endParaRPr>
          </a:p>
        </p:txBody>
      </p:sp>
      <p:pic>
        <p:nvPicPr>
          <p:cNvPr id="5" name="Immagine 4" descr="Immagine che contiene clipart&#10;&#10;Descrizione generata automaticamente">
            <a:extLst>
              <a:ext uri="{FF2B5EF4-FFF2-40B4-BE49-F238E27FC236}">
                <a16:creationId xmlns:a16="http://schemas.microsoft.com/office/drawing/2014/main" id="{9ED4AF38-2F50-E949-854C-F5E3863AF7B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133" y="1785459"/>
            <a:ext cx="4089248" cy="227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1258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5"/>
          <p:cNvSpPr txBox="1">
            <a:spLocks noGrp="1"/>
          </p:cNvSpPr>
          <p:nvPr>
            <p:ph type="title"/>
          </p:nvPr>
        </p:nvSpPr>
        <p:spPr>
          <a:xfrm>
            <a:off x="320040" y="3914139"/>
            <a:ext cx="7025700" cy="1325700"/>
          </a:xfrm>
          <a:prstGeom prst="rect">
            <a:avLst/>
          </a:prstGeom>
          <a:solidFill>
            <a:srgbClr val="1693A1"/>
          </a:solidFill>
          <a:ln w="38100" cap="flat" cmpd="dbl">
            <a:solidFill>
              <a:srgbClr val="B3C6E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algn="ctr">
              <a:buSzPts val="6000"/>
            </a:pPr>
            <a:r>
              <a:rPr lang="it-IT" sz="7300">
                <a:solidFill>
                  <a:schemeClr val="bg1"/>
                </a:solidFill>
                <a:latin typeface="PN Butter Peanut" pitchFamily="2" charset="77"/>
                <a:ea typeface="Verdana" panose="020B0604030504040204" pitchFamily="34" charset="0"/>
                <a:cs typeface="Verdana" panose="020B0604030504040204" pitchFamily="34" charset="0"/>
              </a:rPr>
              <a:t>Gel disinfettante</a:t>
            </a:r>
            <a:endParaRPr sz="7300">
              <a:solidFill>
                <a:schemeClr val="bg1"/>
              </a:solidFill>
              <a:latin typeface="PN Butter Peanut" pitchFamily="2" charset="77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45" name="Google Shape;245;p15"/>
          <p:cNvSpPr txBox="1">
            <a:spLocks noGrp="1"/>
          </p:cNvSpPr>
          <p:nvPr>
            <p:ph type="body" idx="1"/>
          </p:nvPr>
        </p:nvSpPr>
        <p:spPr>
          <a:xfrm>
            <a:off x="320040" y="233838"/>
            <a:ext cx="11125200" cy="3499961"/>
          </a:xfrm>
          <a:prstGeom prst="rect">
            <a:avLst/>
          </a:prstGeom>
          <a:solidFill>
            <a:srgbClr val="1693A1"/>
          </a:solidFill>
          <a:ln w="38100" cap="flat" cmpd="dbl">
            <a:solidFill>
              <a:srgbClr val="3864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40"/>
              <a:buNone/>
            </a:pPr>
            <a:r>
              <a:rPr lang="it-IT" sz="2600" dirty="0">
                <a:solidFill>
                  <a:schemeClr val="l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Disinfettare le mani è di fondamentale importanza. Dovranno essere presenti dispenser di soluzione idroalcolica in ogni ambiente dell' oratorio. </a:t>
            </a:r>
            <a:endParaRPr sz="2600" dirty="0">
              <a:solidFill>
                <a:schemeClr val="l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40"/>
              <a:buNone/>
            </a:pPr>
            <a:r>
              <a:rPr lang="it-IT" sz="2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Educare tutti a lavare le mani con sapone e con gel disinfettante è di vitale importanza. </a:t>
            </a:r>
            <a:endParaRPr sz="2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40"/>
              <a:buNone/>
            </a:pPr>
            <a:endParaRPr sz="2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40"/>
              <a:buNone/>
            </a:pPr>
            <a:r>
              <a:rPr lang="it-IT" sz="2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Dopo l'uso del gel per due o tre volte, si consiglia di lavarsi le mani con acqua e sapone.</a:t>
            </a:r>
            <a:endParaRPr sz="2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46" name="Google Shape;246;p15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45740" y="2943861"/>
            <a:ext cx="4846260" cy="39141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22"/>
          <p:cNvSpPr txBox="1">
            <a:spLocks noGrp="1"/>
          </p:cNvSpPr>
          <p:nvPr>
            <p:ph type="title"/>
          </p:nvPr>
        </p:nvSpPr>
        <p:spPr>
          <a:xfrm>
            <a:off x="838200" y="2226009"/>
            <a:ext cx="10515600" cy="1325563"/>
          </a:xfrm>
          <a:prstGeom prst="rect">
            <a:avLst/>
          </a:prstGeom>
          <a:solidFill>
            <a:srgbClr val="1693A1"/>
          </a:solidFill>
          <a:ln w="38100" cap="flat" cmpd="dbl">
            <a:solidFill>
              <a:srgbClr val="B3C6E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algn="ctr">
              <a:buSzPts val="6000"/>
            </a:pPr>
            <a:r>
              <a:rPr lang="it-IT" sz="7300">
                <a:solidFill>
                  <a:schemeClr val="bg1"/>
                </a:solidFill>
                <a:latin typeface="PN Butter Peanut" pitchFamily="2" charset="77"/>
                <a:ea typeface="Verdana" panose="020B0604030504040204" pitchFamily="34" charset="0"/>
                <a:cs typeface="Verdana" panose="020B0604030504040204" pitchFamily="34" charset="0"/>
              </a:rPr>
              <a:t>Gli ambienti</a:t>
            </a:r>
            <a:endParaRPr sz="7300">
              <a:solidFill>
                <a:schemeClr val="bg1"/>
              </a:solidFill>
              <a:latin typeface="PN Butter Peanut" pitchFamily="2" charset="77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94" name="Google Shape;294;p22"/>
          <p:cNvSpPr txBox="1">
            <a:spLocks noGrp="1"/>
          </p:cNvSpPr>
          <p:nvPr>
            <p:ph type="body" idx="1"/>
          </p:nvPr>
        </p:nvSpPr>
        <p:spPr>
          <a:xfrm>
            <a:off x="838200" y="3686509"/>
            <a:ext cx="10515600" cy="2762417"/>
          </a:xfrm>
          <a:prstGeom prst="rect">
            <a:avLst/>
          </a:prstGeom>
          <a:solidFill>
            <a:srgbClr val="1693A1"/>
          </a:solidFill>
          <a:ln w="38100" cap="flat" cmpd="dbl">
            <a:solidFill>
              <a:srgbClr val="3864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572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340"/>
              <a:buFont typeface="Apple Color Emoji" pitchFamily="2" charset="0"/>
              <a:buChar char="🌀"/>
            </a:pPr>
            <a:r>
              <a:rPr lang="it-IT" sz="2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 garantisca un’approfondita pulizia giornaliera e disinfezione. Le superfici usate più frequentemente devono essere pulite dopo ogni utilizzo.</a:t>
            </a:r>
            <a:endParaRPr sz="2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lvl="0" indent="-47371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600"/>
              <a:buFont typeface="Apple Color Emoji" pitchFamily="2" charset="0"/>
              <a:buChar char="🌀"/>
            </a:pPr>
            <a:r>
              <a:rPr lang="it-IT" sz="2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 presti attenzione agli spazi a disposizione, così che si possa garantire il distanziamento sociale. </a:t>
            </a:r>
            <a:endParaRPr sz="2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305;g89caf51b0d_0_10">
            <a:extLst>
              <a:ext uri="{FF2B5EF4-FFF2-40B4-BE49-F238E27FC236}">
                <a16:creationId xmlns:a16="http://schemas.microsoft.com/office/drawing/2014/main" id="{3F9AC842-7539-8740-B028-79CD65E41DE2}"/>
              </a:ext>
            </a:extLst>
          </p:cNvPr>
          <p:cNvSpPr txBox="1">
            <a:spLocks/>
          </p:cNvSpPr>
          <p:nvPr/>
        </p:nvSpPr>
        <p:spPr>
          <a:xfrm>
            <a:off x="838200" y="2448877"/>
            <a:ext cx="10515600" cy="1325700"/>
          </a:xfrm>
          <a:prstGeom prst="rect">
            <a:avLst/>
          </a:prstGeom>
          <a:solidFill>
            <a:srgbClr val="1693A1"/>
          </a:solidFill>
          <a:ln w="38100" cap="flat" cmpd="dbl">
            <a:solidFill>
              <a:srgbClr val="B3C6E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lnSpc>
                <a:spcPct val="90000"/>
              </a:lnSpc>
              <a:buClr>
                <a:schemeClr val="dk1"/>
              </a:buClr>
              <a:buSzPts val="6000"/>
              <a:buFont typeface="Calibri"/>
              <a:buNone/>
              <a:defRPr sz="7300">
                <a:solidFill>
                  <a:schemeClr val="bg1"/>
                </a:solidFill>
                <a:latin typeface="PN Butter Peanut" pitchFamily="2" charset="77"/>
                <a:ea typeface="Verdana" panose="020B0604030504040204" pitchFamily="34" charset="0"/>
                <a:cs typeface="Verdana" panose="020B0604030504040204" pitchFamily="34" charset="0"/>
                <a:sym typeface="Calibri"/>
              </a:defRPr>
            </a:lvl1pPr>
            <a:lvl2pPr>
              <a:buSzPts val="1400"/>
              <a:buNone/>
              <a:defRPr sz="1800"/>
            </a:lvl2pPr>
            <a:lvl3pPr>
              <a:buSzPts val="1400"/>
              <a:buNone/>
              <a:defRPr sz="1800"/>
            </a:lvl3pPr>
            <a:lvl4pPr>
              <a:buSzPts val="1400"/>
              <a:buNone/>
              <a:defRPr sz="1800"/>
            </a:lvl4pPr>
            <a:lvl5pPr>
              <a:buSzPts val="1400"/>
              <a:buNone/>
              <a:defRPr sz="1800"/>
            </a:lvl5pPr>
            <a:lvl6pPr>
              <a:buSzPts val="1400"/>
              <a:buNone/>
              <a:defRPr sz="1800"/>
            </a:lvl6pPr>
            <a:lvl7pPr>
              <a:buSzPts val="1400"/>
              <a:buNone/>
              <a:defRPr sz="1800"/>
            </a:lvl7pPr>
            <a:lvl8pPr>
              <a:buSzPts val="1400"/>
              <a:buNone/>
              <a:defRPr sz="1800"/>
            </a:lvl8pPr>
            <a:lvl9pPr>
              <a:buSzPts val="1400"/>
              <a:buNone/>
              <a:defRPr sz="1800"/>
            </a:lvl9pPr>
          </a:lstStyle>
          <a:p>
            <a:r>
              <a:rPr lang="it-IT"/>
              <a:t>Gli ambienti: i servizi igienici</a:t>
            </a:r>
          </a:p>
        </p:txBody>
      </p:sp>
      <p:sp>
        <p:nvSpPr>
          <p:cNvPr id="9" name="Google Shape;306;g89caf51b0d_0_10">
            <a:extLst>
              <a:ext uri="{FF2B5EF4-FFF2-40B4-BE49-F238E27FC236}">
                <a16:creationId xmlns:a16="http://schemas.microsoft.com/office/drawing/2014/main" id="{399FEF7A-60C4-F448-945D-0A56204F1838}"/>
              </a:ext>
            </a:extLst>
          </p:cNvPr>
          <p:cNvSpPr txBox="1">
            <a:spLocks/>
          </p:cNvSpPr>
          <p:nvPr/>
        </p:nvSpPr>
        <p:spPr>
          <a:xfrm>
            <a:off x="838200" y="4031297"/>
            <a:ext cx="10515600" cy="2079943"/>
          </a:xfrm>
          <a:prstGeom prst="rect">
            <a:avLst/>
          </a:prstGeom>
          <a:solidFill>
            <a:srgbClr val="1693A1"/>
          </a:solidFill>
          <a:ln w="38100" cap="flat" cmpd="dbl">
            <a:solidFill>
              <a:srgbClr val="3864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>
              <a:buNone/>
            </a:pPr>
            <a:r>
              <a:rPr lang="it-IT" sz="2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Garantire che i servizi igienici siano oggetto di disinfezione almeno giornaliera con soluzioni a base di ipoclorito di sodio allo 0,1% di cloro attivo o altri prodotti virucidi autorizzati.</a:t>
            </a:r>
          </a:p>
        </p:txBody>
      </p:sp>
    </p:spTree>
    <p:extLst>
      <p:ext uri="{BB962C8B-B14F-4D97-AF65-F5344CB8AC3E}">
        <p14:creationId xmlns:p14="http://schemas.microsoft.com/office/powerpoint/2010/main" val="27266018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rgbClr val="1693A1"/>
          </a:solidFill>
          <a:ln w="38100" cap="flat" cmpd="dbl">
            <a:solidFill>
              <a:srgbClr val="B3C6E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algn="ctr">
              <a:buSzPts val="6000"/>
            </a:pPr>
            <a:r>
              <a:rPr lang="it-IT" sz="7300">
                <a:solidFill>
                  <a:schemeClr val="bg1"/>
                </a:solidFill>
                <a:latin typeface="PN Butter Peanut" pitchFamily="2" charset="77"/>
                <a:ea typeface="Verdana" panose="020B0604030504040204" pitchFamily="34" charset="0"/>
                <a:cs typeface="Verdana" panose="020B0604030504040204" pitchFamily="34" charset="0"/>
              </a:rPr>
              <a:t>Gli ambienti</a:t>
            </a:r>
            <a:endParaRPr sz="7300">
              <a:solidFill>
                <a:schemeClr val="bg1"/>
              </a:solidFill>
              <a:latin typeface="PN Butter Peanut" pitchFamily="2" charset="77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312" name="Google Shape;312;p24"/>
          <p:cNvGrpSpPr/>
          <p:nvPr/>
        </p:nvGrpSpPr>
        <p:grpSpPr>
          <a:xfrm>
            <a:off x="1298608" y="2084600"/>
            <a:ext cx="10055192" cy="4408275"/>
            <a:chOff x="-469233" y="-2"/>
            <a:chExt cx="10055192" cy="4408275"/>
          </a:xfrm>
        </p:grpSpPr>
        <p:sp>
          <p:nvSpPr>
            <p:cNvPr id="313" name="Google Shape;313;p24"/>
            <p:cNvSpPr/>
            <p:nvPr/>
          </p:nvSpPr>
          <p:spPr>
            <a:xfrm>
              <a:off x="826754" y="2175669"/>
              <a:ext cx="1471990" cy="155016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60000" y="0"/>
                  </a:lnTo>
                  <a:lnTo>
                    <a:pt x="60000" y="120000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200" b="0" i="0" u="none" strike="noStrike" cap="none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endParaRPr>
            </a:p>
          </p:txBody>
        </p:sp>
        <p:sp>
          <p:nvSpPr>
            <p:cNvPr id="314" name="Google Shape;314;p24"/>
            <p:cNvSpPr txBox="1"/>
            <p:nvPr/>
          </p:nvSpPr>
          <p:spPr>
            <a:xfrm>
              <a:off x="1509307" y="2897308"/>
              <a:ext cx="106885" cy="1068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Calibri"/>
                <a:buNone/>
              </a:pPr>
              <a:endParaRPr sz="600" b="0" i="0" u="none" strike="noStrike" cap="none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endParaRPr>
            </a:p>
          </p:txBody>
        </p:sp>
        <p:sp>
          <p:nvSpPr>
            <p:cNvPr id="315" name="Google Shape;315;p24"/>
            <p:cNvSpPr/>
            <p:nvPr/>
          </p:nvSpPr>
          <p:spPr>
            <a:xfrm>
              <a:off x="826754" y="2175669"/>
              <a:ext cx="1471990" cy="51672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60000" y="0"/>
                  </a:lnTo>
                  <a:lnTo>
                    <a:pt x="60000" y="120000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200" b="0" i="0" u="none" strike="noStrike" cap="none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endParaRPr>
            </a:p>
          </p:txBody>
        </p:sp>
        <p:sp>
          <p:nvSpPr>
            <p:cNvPr id="316" name="Google Shape;316;p24"/>
            <p:cNvSpPr txBox="1"/>
            <p:nvPr/>
          </p:nvSpPr>
          <p:spPr>
            <a:xfrm>
              <a:off x="1523748" y="2395028"/>
              <a:ext cx="78002" cy="780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Calibri"/>
                <a:buNone/>
              </a:pPr>
              <a:endParaRPr sz="400" b="0" i="0" u="none" strike="noStrike" cap="none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endParaRPr>
            </a:p>
          </p:txBody>
        </p:sp>
        <p:sp>
          <p:nvSpPr>
            <p:cNvPr id="317" name="Google Shape;317;p24"/>
            <p:cNvSpPr/>
            <p:nvPr/>
          </p:nvSpPr>
          <p:spPr>
            <a:xfrm>
              <a:off x="826754" y="1658947"/>
              <a:ext cx="1471990" cy="51672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120000"/>
                  </a:moveTo>
                  <a:lnTo>
                    <a:pt x="60000" y="120000"/>
                  </a:lnTo>
                  <a:lnTo>
                    <a:pt x="60000" y="0"/>
                  </a:lnTo>
                  <a:lnTo>
                    <a:pt x="120000" y="0"/>
                  </a:lnTo>
                </a:path>
              </a:pathLst>
            </a:custGeom>
            <a:noFill/>
            <a:ln w="12700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200" b="0" i="0" u="none" strike="noStrike" cap="none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endParaRPr>
            </a:p>
          </p:txBody>
        </p:sp>
        <p:sp>
          <p:nvSpPr>
            <p:cNvPr id="318" name="Google Shape;318;p24"/>
            <p:cNvSpPr txBox="1"/>
            <p:nvPr/>
          </p:nvSpPr>
          <p:spPr>
            <a:xfrm>
              <a:off x="1523748" y="1878307"/>
              <a:ext cx="78002" cy="780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Calibri"/>
                <a:buNone/>
              </a:pPr>
              <a:endParaRPr sz="400" b="0" i="0" u="none" strike="noStrike" cap="none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endParaRPr>
            </a:p>
          </p:txBody>
        </p:sp>
        <p:sp>
          <p:nvSpPr>
            <p:cNvPr id="319" name="Google Shape;319;p24"/>
            <p:cNvSpPr/>
            <p:nvPr/>
          </p:nvSpPr>
          <p:spPr>
            <a:xfrm>
              <a:off x="826754" y="625504"/>
              <a:ext cx="1471990" cy="155016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120000"/>
                  </a:moveTo>
                  <a:lnTo>
                    <a:pt x="60000" y="120000"/>
                  </a:lnTo>
                  <a:lnTo>
                    <a:pt x="60000" y="0"/>
                  </a:lnTo>
                  <a:lnTo>
                    <a:pt x="120000" y="0"/>
                  </a:lnTo>
                </a:path>
              </a:pathLst>
            </a:custGeom>
            <a:noFill/>
            <a:ln w="12700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200" b="0" i="0" u="none" strike="noStrike" cap="none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endParaRPr>
            </a:p>
          </p:txBody>
        </p:sp>
        <p:sp>
          <p:nvSpPr>
            <p:cNvPr id="320" name="Google Shape;320;p24"/>
            <p:cNvSpPr txBox="1"/>
            <p:nvPr/>
          </p:nvSpPr>
          <p:spPr>
            <a:xfrm>
              <a:off x="1509307" y="1347144"/>
              <a:ext cx="106885" cy="1068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Calibri"/>
                <a:buNone/>
              </a:pPr>
              <a:endParaRPr sz="600" b="0" i="0" u="none" strike="noStrike" cap="none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endParaRPr>
            </a:p>
          </p:txBody>
        </p:sp>
        <p:sp>
          <p:nvSpPr>
            <p:cNvPr id="321" name="Google Shape;321;p24"/>
            <p:cNvSpPr/>
            <p:nvPr/>
          </p:nvSpPr>
          <p:spPr>
            <a:xfrm rot="-5400000">
              <a:off x="-2025376" y="1556142"/>
              <a:ext cx="4408275" cy="1295987"/>
            </a:xfrm>
            <a:prstGeom prst="rect">
              <a:avLst/>
            </a:prstGeom>
            <a:solidFill>
              <a:schemeClr val="accent4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200" b="0" i="0" u="none" strike="noStrike" cap="none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endParaRPr>
            </a:p>
          </p:txBody>
        </p:sp>
        <p:sp>
          <p:nvSpPr>
            <p:cNvPr id="322" name="Google Shape;322;p24"/>
            <p:cNvSpPr txBox="1"/>
            <p:nvPr/>
          </p:nvSpPr>
          <p:spPr>
            <a:xfrm rot="-5400000">
              <a:off x="-1890845" y="1421610"/>
              <a:ext cx="4139211" cy="12959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1750" tIns="31750" rIns="31750" bIns="317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5000"/>
                <a:buFont typeface="Calibri"/>
                <a:buNone/>
              </a:pPr>
              <a:r>
                <a:rPr lang="it-IT" sz="4800" b="0" i="0" u="none" strike="noStrike" cap="none" dirty="0">
                  <a:solidFill>
                    <a:schemeClr val="lt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Calibri"/>
                </a:rPr>
                <a:t>Attività al chiuso</a:t>
              </a:r>
              <a:endParaRPr sz="1200" b="0" i="0" u="none" strike="noStrike" cap="none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endParaRPr>
            </a:p>
          </p:txBody>
        </p:sp>
        <p:sp>
          <p:nvSpPr>
            <p:cNvPr id="323" name="Google Shape;323;p24"/>
            <p:cNvSpPr/>
            <p:nvPr/>
          </p:nvSpPr>
          <p:spPr>
            <a:xfrm>
              <a:off x="2298745" y="212127"/>
              <a:ext cx="7287214" cy="826754"/>
            </a:xfrm>
            <a:prstGeom prst="rect">
              <a:avLst/>
            </a:prstGeom>
            <a:solidFill>
              <a:schemeClr val="accent6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200" b="0" i="0" u="none" strike="noStrike" cap="none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endParaRPr>
            </a:p>
          </p:txBody>
        </p:sp>
        <p:sp>
          <p:nvSpPr>
            <p:cNvPr id="324" name="Google Shape;324;p24"/>
            <p:cNvSpPr txBox="1"/>
            <p:nvPr/>
          </p:nvSpPr>
          <p:spPr>
            <a:xfrm>
              <a:off x="2298745" y="212127"/>
              <a:ext cx="7287214" cy="8267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950" tIns="13950" rIns="13950" bIns="13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Calibri"/>
                <a:buNone/>
              </a:pPr>
              <a:r>
                <a:rPr lang="it-IT" sz="2000" b="0" i="0" u="none" strike="noStrike" cap="none">
                  <a:solidFill>
                    <a:schemeClr val="lt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Calibri"/>
                </a:rPr>
                <a:t>Rispetto delle misure di distanziamento</a:t>
              </a:r>
              <a:endParaRPr sz="1200" b="0" i="0" u="none" strike="noStrike" cap="none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endParaRPr>
            </a:p>
          </p:txBody>
        </p:sp>
        <p:sp>
          <p:nvSpPr>
            <p:cNvPr id="325" name="Google Shape;325;p24"/>
            <p:cNvSpPr/>
            <p:nvPr/>
          </p:nvSpPr>
          <p:spPr>
            <a:xfrm>
              <a:off x="2298745" y="1245570"/>
              <a:ext cx="7287214" cy="826754"/>
            </a:xfrm>
            <a:prstGeom prst="rect">
              <a:avLst/>
            </a:prstGeom>
            <a:solidFill>
              <a:schemeClr val="accent6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200" b="0" i="0" u="none" strike="noStrike" cap="none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endParaRPr>
            </a:p>
          </p:txBody>
        </p:sp>
        <p:sp>
          <p:nvSpPr>
            <p:cNvPr id="326" name="Google Shape;326;p24"/>
            <p:cNvSpPr txBox="1"/>
            <p:nvPr/>
          </p:nvSpPr>
          <p:spPr>
            <a:xfrm>
              <a:off x="2298745" y="1245570"/>
              <a:ext cx="7287214" cy="8267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950" tIns="13950" rIns="13950" bIns="13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Calibri"/>
                <a:buNone/>
              </a:pPr>
              <a:r>
                <a:rPr lang="it-IT" sz="2000" b="0" i="0" u="none" strike="noStrike" cap="none">
                  <a:solidFill>
                    <a:schemeClr val="lt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Calibri"/>
                </a:rPr>
                <a:t>Riorganizzare gli spazi con barriere fisiche che facilitano il mantenimento della distanza di sicurezza</a:t>
              </a:r>
              <a:endParaRPr sz="1200" b="0" i="0" u="none" strike="noStrike" cap="none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endParaRPr>
            </a:p>
          </p:txBody>
        </p:sp>
        <p:sp>
          <p:nvSpPr>
            <p:cNvPr id="327" name="Google Shape;327;p24"/>
            <p:cNvSpPr/>
            <p:nvPr/>
          </p:nvSpPr>
          <p:spPr>
            <a:xfrm>
              <a:off x="2298745" y="2279013"/>
              <a:ext cx="7244965" cy="826754"/>
            </a:xfrm>
            <a:prstGeom prst="rect">
              <a:avLst/>
            </a:prstGeom>
            <a:solidFill>
              <a:schemeClr val="accent6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200" b="0" i="0" u="none" strike="noStrike" cap="none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endParaRPr>
            </a:p>
          </p:txBody>
        </p:sp>
        <p:sp>
          <p:nvSpPr>
            <p:cNvPr id="328" name="Google Shape;328;p24"/>
            <p:cNvSpPr txBox="1"/>
            <p:nvPr/>
          </p:nvSpPr>
          <p:spPr>
            <a:xfrm>
              <a:off x="2298745" y="2279013"/>
              <a:ext cx="7244965" cy="8267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950" tIns="13950" rIns="13950" bIns="13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Calibri"/>
                <a:buNone/>
              </a:pPr>
              <a:r>
                <a:rPr lang="it-IT" sz="2000" b="0" i="0" u="none" strike="noStrike" cap="none">
                  <a:solidFill>
                    <a:schemeClr val="lt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Calibri"/>
                </a:rPr>
                <a:t>Garantire un’approfondita pulizia giornaliera</a:t>
              </a:r>
              <a:endParaRPr sz="1200" b="0" i="0" u="none" strike="noStrike" cap="none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endParaRPr>
            </a:p>
          </p:txBody>
        </p:sp>
        <p:sp>
          <p:nvSpPr>
            <p:cNvPr id="329" name="Google Shape;329;p24"/>
            <p:cNvSpPr/>
            <p:nvPr/>
          </p:nvSpPr>
          <p:spPr>
            <a:xfrm>
              <a:off x="2298745" y="3312455"/>
              <a:ext cx="7244964" cy="916073"/>
            </a:xfrm>
            <a:prstGeom prst="rect">
              <a:avLst/>
            </a:prstGeom>
            <a:solidFill>
              <a:schemeClr val="accent6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200" b="0" i="0" u="none" strike="noStrike" cap="none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endParaRPr>
            </a:p>
          </p:txBody>
        </p:sp>
        <p:sp>
          <p:nvSpPr>
            <p:cNvPr id="330" name="Google Shape;330;p24"/>
            <p:cNvSpPr txBox="1"/>
            <p:nvPr/>
          </p:nvSpPr>
          <p:spPr>
            <a:xfrm>
              <a:off x="2346200" y="3338360"/>
              <a:ext cx="7150054" cy="9160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325" tIns="13325" rIns="13325" bIns="13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00"/>
                <a:buFont typeface="Calibri"/>
                <a:buNone/>
              </a:pPr>
              <a:r>
                <a:rPr lang="it-IT" sz="2000" b="0" i="0" u="none" strike="noStrike" cap="none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Calibri"/>
                </a:rPr>
                <a:t>Pensare a turni per arieggiare e pulire gli ambienti</a:t>
              </a:r>
              <a:endParaRPr sz="2000" b="0" i="0" u="none" strike="noStrike" cap="none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00"/>
                <a:buFont typeface="Calibri"/>
                <a:buNone/>
              </a:pPr>
              <a:r>
                <a:rPr lang="it-IT" sz="20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Calibri"/>
                </a:rPr>
                <a:t>Attenzione al ricircolo dell’aria: si eviti l’utilizzo di impianti di condizionamento.</a:t>
              </a:r>
              <a:endParaRPr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305;g89caf51b0d_0_10">
            <a:extLst>
              <a:ext uri="{FF2B5EF4-FFF2-40B4-BE49-F238E27FC236}">
                <a16:creationId xmlns:a16="http://schemas.microsoft.com/office/drawing/2014/main" id="{3F9AC842-7539-8740-B028-79CD65E41DE2}"/>
              </a:ext>
            </a:extLst>
          </p:cNvPr>
          <p:cNvSpPr txBox="1">
            <a:spLocks/>
          </p:cNvSpPr>
          <p:nvPr/>
        </p:nvSpPr>
        <p:spPr>
          <a:xfrm>
            <a:off x="838200" y="2448877"/>
            <a:ext cx="10515600" cy="1325700"/>
          </a:xfrm>
          <a:prstGeom prst="rect">
            <a:avLst/>
          </a:prstGeom>
          <a:solidFill>
            <a:srgbClr val="1693A1"/>
          </a:solidFill>
          <a:ln w="38100" cap="flat" cmpd="dbl">
            <a:solidFill>
              <a:srgbClr val="B3C6E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lnSpc>
                <a:spcPct val="90000"/>
              </a:lnSpc>
              <a:buClr>
                <a:schemeClr val="dk1"/>
              </a:buClr>
              <a:buSzPts val="6000"/>
              <a:buFont typeface="Calibri"/>
              <a:buNone/>
              <a:defRPr sz="7300">
                <a:solidFill>
                  <a:schemeClr val="bg1"/>
                </a:solidFill>
                <a:latin typeface="PN Butter Peanut" pitchFamily="2" charset="77"/>
                <a:ea typeface="Verdana" panose="020B0604030504040204" pitchFamily="34" charset="0"/>
                <a:cs typeface="Verdana" panose="020B0604030504040204" pitchFamily="34" charset="0"/>
                <a:sym typeface="Calibri"/>
              </a:defRPr>
            </a:lvl1pPr>
            <a:lvl2pPr>
              <a:buSzPts val="1400"/>
              <a:buNone/>
              <a:defRPr sz="1800"/>
            </a:lvl2pPr>
            <a:lvl3pPr>
              <a:buSzPts val="1400"/>
              <a:buNone/>
              <a:defRPr sz="1800"/>
            </a:lvl3pPr>
            <a:lvl4pPr>
              <a:buSzPts val="1400"/>
              <a:buNone/>
              <a:defRPr sz="1800"/>
            </a:lvl4pPr>
            <a:lvl5pPr>
              <a:buSzPts val="1400"/>
              <a:buNone/>
              <a:defRPr sz="1800"/>
            </a:lvl5pPr>
            <a:lvl6pPr>
              <a:buSzPts val="1400"/>
              <a:buNone/>
              <a:defRPr sz="1800"/>
            </a:lvl6pPr>
            <a:lvl7pPr>
              <a:buSzPts val="1400"/>
              <a:buNone/>
              <a:defRPr sz="1800"/>
            </a:lvl7pPr>
            <a:lvl8pPr>
              <a:buSzPts val="1400"/>
              <a:buNone/>
              <a:defRPr sz="1800"/>
            </a:lvl8pPr>
            <a:lvl9pPr>
              <a:buSzPts val="1400"/>
              <a:buNone/>
              <a:defRPr sz="1800"/>
            </a:lvl9pPr>
          </a:lstStyle>
          <a:p>
            <a:r>
              <a:rPr lang="it-IT" dirty="0"/>
              <a:t>Gli ambienti</a:t>
            </a:r>
          </a:p>
        </p:txBody>
      </p:sp>
      <p:sp>
        <p:nvSpPr>
          <p:cNvPr id="9" name="Google Shape;306;g89caf51b0d_0_10">
            <a:extLst>
              <a:ext uri="{FF2B5EF4-FFF2-40B4-BE49-F238E27FC236}">
                <a16:creationId xmlns:a16="http://schemas.microsoft.com/office/drawing/2014/main" id="{399FEF7A-60C4-F448-945D-0A56204F1838}"/>
              </a:ext>
            </a:extLst>
          </p:cNvPr>
          <p:cNvSpPr txBox="1">
            <a:spLocks/>
          </p:cNvSpPr>
          <p:nvPr/>
        </p:nvSpPr>
        <p:spPr>
          <a:xfrm>
            <a:off x="838200" y="4031297"/>
            <a:ext cx="10515600" cy="2079943"/>
          </a:xfrm>
          <a:prstGeom prst="rect">
            <a:avLst/>
          </a:prstGeom>
          <a:solidFill>
            <a:srgbClr val="1693A1"/>
          </a:solidFill>
          <a:ln w="38100" cap="flat" cmpd="dbl">
            <a:solidFill>
              <a:srgbClr val="3864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 algn="ctr">
              <a:buNone/>
            </a:pPr>
            <a:r>
              <a:rPr lang="it-IT" sz="4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Per maggiori info clicca qui</a:t>
            </a:r>
            <a:endParaRPr lang="it-IT" sz="4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90196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25"/>
          <p:cNvSpPr txBox="1">
            <a:spLocks noGrp="1"/>
          </p:cNvSpPr>
          <p:nvPr>
            <p:ph type="title"/>
          </p:nvPr>
        </p:nvSpPr>
        <p:spPr>
          <a:xfrm>
            <a:off x="2085474" y="2222500"/>
            <a:ext cx="8390021" cy="992188"/>
          </a:xfrm>
          <a:prstGeom prst="rect">
            <a:avLst/>
          </a:prstGeom>
          <a:solidFill>
            <a:srgbClr val="1693A1"/>
          </a:solidFill>
          <a:ln w="38100" cap="flat" cmpd="dbl">
            <a:solidFill>
              <a:srgbClr val="B3C6E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algn="ctr">
              <a:buSzPts val="6000"/>
            </a:pPr>
            <a:r>
              <a:rPr lang="it-IT" sz="7300">
                <a:solidFill>
                  <a:schemeClr val="bg1"/>
                </a:solidFill>
                <a:latin typeface="PN Butter Peanut" pitchFamily="2" charset="77"/>
                <a:ea typeface="Verdana" panose="020B0604030504040204" pitchFamily="34" charset="0"/>
                <a:cs typeface="Verdana" panose="020B0604030504040204" pitchFamily="34" charset="0"/>
              </a:rPr>
              <a:t>Gli oggetti</a:t>
            </a:r>
            <a:endParaRPr sz="7300">
              <a:solidFill>
                <a:schemeClr val="bg1"/>
              </a:solidFill>
              <a:latin typeface="PN Butter Peanut" pitchFamily="2" charset="77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36" name="Google Shape;336;p25"/>
          <p:cNvSpPr txBox="1">
            <a:spLocks noGrp="1"/>
          </p:cNvSpPr>
          <p:nvPr>
            <p:ph type="body" idx="1"/>
          </p:nvPr>
        </p:nvSpPr>
        <p:spPr>
          <a:xfrm>
            <a:off x="2085475" y="3429000"/>
            <a:ext cx="8390100" cy="2768600"/>
          </a:xfrm>
          <a:prstGeom prst="rect">
            <a:avLst/>
          </a:prstGeom>
          <a:solidFill>
            <a:srgbClr val="1693A1"/>
          </a:solidFill>
          <a:ln w="38100" cap="flat" cmpd="dbl">
            <a:solidFill>
              <a:srgbClr val="3864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57200" lvl="0" indent="-47371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600"/>
              <a:buFont typeface="Apple Color Emoji" pitchFamily="2" charset="0"/>
              <a:buChar char="🌀"/>
            </a:pPr>
            <a:r>
              <a:rPr lang="it-IT" sz="2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Deve essere garantita la disinfezione degli oggetti dopo l'utilizzo.</a:t>
            </a:r>
            <a:endParaRPr sz="2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40"/>
              <a:buFont typeface="Apple Color Emoji" pitchFamily="2" charset="0"/>
              <a:buChar char="🌀"/>
            </a:pPr>
            <a:r>
              <a:rPr lang="it-IT" sz="2600" dirty="0">
                <a:solidFill>
                  <a:schemeClr val="l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caso ci fosse uno scambio di oggetti tra diversi gruppi, deve essere garantita l’igienizzazione degli oggetti prima dello scambio.</a:t>
            </a:r>
            <a:endParaRPr sz="2600" dirty="0">
              <a:solidFill>
                <a:schemeClr val="l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Immagine 2" descr="Immagine che contiene clipart&#10;&#10;Descrizione generata automaticamente">
            <a:extLst>
              <a:ext uri="{FF2B5EF4-FFF2-40B4-BE49-F238E27FC236}">
                <a16:creationId xmlns:a16="http://schemas.microsoft.com/office/drawing/2014/main" id="{C0842F70-AF3C-3C48-B1AE-FB25D8AB798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2335" y="439998"/>
            <a:ext cx="1079500" cy="1891513"/>
          </a:xfrm>
          <a:prstGeom prst="rect">
            <a:avLst/>
          </a:prstGeom>
        </p:spPr>
      </p:pic>
      <p:pic>
        <p:nvPicPr>
          <p:cNvPr id="5" name="Immagine 4" descr="Immagine che contiene clipart&#10;&#10;Descrizione generata automaticamente">
            <a:extLst>
              <a:ext uri="{FF2B5EF4-FFF2-40B4-BE49-F238E27FC236}">
                <a16:creationId xmlns:a16="http://schemas.microsoft.com/office/drawing/2014/main" id="{7B93530D-8EAF-5845-863F-A07A8073F38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7875" y="1872580"/>
            <a:ext cx="1130300" cy="1439224"/>
          </a:xfrm>
          <a:prstGeom prst="rect">
            <a:avLst/>
          </a:prstGeom>
        </p:spPr>
      </p:pic>
      <p:pic>
        <p:nvPicPr>
          <p:cNvPr id="7" name="Immagine 6" descr="Immagine che contiene clipart&#10;&#10;Descrizione generata automaticamente">
            <a:extLst>
              <a:ext uri="{FF2B5EF4-FFF2-40B4-BE49-F238E27FC236}">
                <a16:creationId xmlns:a16="http://schemas.microsoft.com/office/drawing/2014/main" id="{F64DC716-6E50-934C-BBBF-47F892EBF73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5325" y="4981296"/>
            <a:ext cx="666750" cy="1333500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ED5520EC-765D-334E-953A-68DCF434859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78445" y="2056594"/>
            <a:ext cx="1435100" cy="1271893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25"/>
          <p:cNvSpPr txBox="1">
            <a:spLocks noGrp="1"/>
          </p:cNvSpPr>
          <p:nvPr>
            <p:ph type="title"/>
          </p:nvPr>
        </p:nvSpPr>
        <p:spPr>
          <a:xfrm>
            <a:off x="2085474" y="2374232"/>
            <a:ext cx="8390021" cy="840456"/>
          </a:xfrm>
          <a:prstGeom prst="rect">
            <a:avLst/>
          </a:prstGeom>
          <a:solidFill>
            <a:srgbClr val="1693A1"/>
          </a:solidFill>
          <a:ln w="38100" cap="flat" cmpd="dbl">
            <a:solidFill>
              <a:srgbClr val="B3C6E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algn="ctr">
              <a:lnSpc>
                <a:spcPct val="100000"/>
              </a:lnSpc>
              <a:buSzPts val="6000"/>
            </a:pPr>
            <a:r>
              <a:rPr lang="it-IT" sz="7300" dirty="0">
                <a:solidFill>
                  <a:schemeClr val="bg1"/>
                </a:solidFill>
                <a:latin typeface="PN Butter Peanut" pitchFamily="2" charset="77"/>
                <a:ea typeface="Verdana" panose="020B0604030504040204" pitchFamily="34" charset="0"/>
                <a:cs typeface="Verdana" panose="020B0604030504040204" pitchFamily="34" charset="0"/>
              </a:rPr>
              <a:t>Riunioni Educatori</a:t>
            </a:r>
            <a:endParaRPr sz="7300" dirty="0">
              <a:solidFill>
                <a:schemeClr val="bg1"/>
              </a:solidFill>
              <a:latin typeface="PN Butter Peanut" pitchFamily="2" charset="77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36" name="Google Shape;336;p25"/>
          <p:cNvSpPr txBox="1">
            <a:spLocks noGrp="1"/>
          </p:cNvSpPr>
          <p:nvPr>
            <p:ph type="body" idx="1"/>
          </p:nvPr>
        </p:nvSpPr>
        <p:spPr>
          <a:xfrm>
            <a:off x="2085475" y="3429000"/>
            <a:ext cx="8390100" cy="1740159"/>
          </a:xfrm>
          <a:prstGeom prst="rect">
            <a:avLst/>
          </a:prstGeom>
          <a:solidFill>
            <a:srgbClr val="1693A1"/>
          </a:solidFill>
          <a:ln w="38100" cap="flat" cmpd="dbl">
            <a:solidFill>
              <a:srgbClr val="3864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57200" lvl="0" indent="-47371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600"/>
              <a:buFont typeface="Apple Color Emoji" pitchFamily="2" charset="0"/>
              <a:buChar char="🌀"/>
            </a:pPr>
            <a:r>
              <a:rPr lang="it-IT" sz="2600" dirty="0">
                <a:solidFill>
                  <a:schemeClr val="l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Tutte le indicazioni date in precedenza restano valide anche per gli incontri tra soli adulti. </a:t>
            </a:r>
            <a:endParaRPr sz="2600" dirty="0">
              <a:solidFill>
                <a:schemeClr val="l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6139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"/>
          <p:cNvSpPr txBox="1">
            <a:spLocks noGrp="1"/>
          </p:cNvSpPr>
          <p:nvPr>
            <p:ph type="title"/>
          </p:nvPr>
        </p:nvSpPr>
        <p:spPr>
          <a:xfrm>
            <a:off x="838200" y="2295525"/>
            <a:ext cx="10515600" cy="1574346"/>
          </a:xfrm>
          <a:prstGeom prst="rect">
            <a:avLst/>
          </a:prstGeom>
          <a:solidFill>
            <a:srgbClr val="1693A1"/>
          </a:solidFill>
          <a:ln w="38100" cap="flat" cmpd="dbl">
            <a:solidFill>
              <a:srgbClr val="B3C6E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algn="ctr"/>
            <a:r>
              <a:rPr lang="it-IT" sz="8000" dirty="0">
                <a:solidFill>
                  <a:schemeClr val="bg1"/>
                </a:solidFill>
                <a:latin typeface="PN Butter Peanut" pitchFamily="2" charset="77"/>
                <a:ea typeface="Verdana" panose="020B0604030504040204" pitchFamily="34" charset="0"/>
                <a:cs typeface="Verdana" panose="020B0604030504040204" pitchFamily="34" charset="0"/>
              </a:rPr>
              <a:t>Disposizioni</a:t>
            </a:r>
            <a:endParaRPr sz="8000" dirty="0">
              <a:solidFill>
                <a:schemeClr val="bg1"/>
              </a:solidFill>
              <a:latin typeface="PN Butter Peanut" pitchFamily="2" charset="77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3" name="Google Shape;123;p5"/>
          <p:cNvSpPr txBox="1">
            <a:spLocks noGrp="1"/>
          </p:cNvSpPr>
          <p:nvPr>
            <p:ph type="body" idx="1"/>
          </p:nvPr>
        </p:nvSpPr>
        <p:spPr>
          <a:xfrm>
            <a:off x="838200" y="4239759"/>
            <a:ext cx="10515600" cy="973137"/>
          </a:xfrm>
          <a:prstGeom prst="rect">
            <a:avLst/>
          </a:prstGeom>
          <a:solidFill>
            <a:srgbClr val="1693A1"/>
          </a:solidFill>
          <a:ln w="38100" cap="flat" cmpd="dbl">
            <a:solidFill>
              <a:srgbClr val="3864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it-IT" dirty="0">
                <a:solidFill>
                  <a:schemeClr val="l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Indicazioni </a:t>
            </a:r>
            <a:r>
              <a:rPr lang="it-IT" sz="2600" dirty="0">
                <a:solidFill>
                  <a:schemeClr val="l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indispensabili</a:t>
            </a:r>
            <a:r>
              <a:rPr lang="it-IT" dirty="0">
                <a:solidFill>
                  <a:schemeClr val="l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per poter svolgere le attività in sicurezza</a:t>
            </a:r>
            <a:endParaRPr dirty="0">
              <a:solidFill>
                <a:schemeClr val="l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BA90B612-AA30-014A-8BE1-4D0855474E7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92390" y="2589402"/>
            <a:ext cx="1371600" cy="13716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rgbClr val="1693A1"/>
          </a:solidFill>
          <a:ln w="38100" cap="flat" cmpd="dbl">
            <a:solidFill>
              <a:srgbClr val="B3C6E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algn="ctr">
              <a:buSzPts val="6000"/>
            </a:pPr>
            <a:r>
              <a:rPr lang="it-IT" sz="7300" dirty="0">
                <a:solidFill>
                  <a:schemeClr val="bg1"/>
                </a:solidFill>
                <a:latin typeface="PN Butter Peanut" pitchFamily="2" charset="77"/>
                <a:ea typeface="Verdana" panose="020B0604030504040204" pitchFamily="34" charset="0"/>
                <a:cs typeface="Verdana" panose="020B0604030504040204" pitchFamily="34" charset="0"/>
              </a:rPr>
              <a:t>Somministrazione dei pasti</a:t>
            </a:r>
            <a:endParaRPr sz="7300" dirty="0">
              <a:solidFill>
                <a:schemeClr val="bg1"/>
              </a:solidFill>
              <a:latin typeface="PN Butter Peanut" pitchFamily="2" charset="77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5" name="Google Shape;205;p12"/>
          <p:cNvSpPr txBox="1">
            <a:spLocks noGrp="1"/>
          </p:cNvSpPr>
          <p:nvPr>
            <p:ph type="body" idx="1"/>
          </p:nvPr>
        </p:nvSpPr>
        <p:spPr>
          <a:xfrm>
            <a:off x="838200" y="1917848"/>
            <a:ext cx="10515600" cy="3799800"/>
          </a:xfrm>
          <a:prstGeom prst="rect">
            <a:avLst/>
          </a:prstGeom>
          <a:solidFill>
            <a:srgbClr val="1693A1"/>
          </a:solidFill>
          <a:ln w="38100" cap="flat" cmpd="dbl">
            <a:solidFill>
              <a:srgbClr val="3864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/>
          <a:p>
            <a:pPr marL="4572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40"/>
              <a:buFont typeface="Apple Color Emoji" pitchFamily="2" charset="0"/>
              <a:buChar char="🌀"/>
            </a:pPr>
            <a:r>
              <a:rPr lang="it-IT" sz="2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È preferibile consumare i pasti all'aperto. Occorre mantenere i gruppi </a:t>
            </a:r>
          </a:p>
          <a:p>
            <a:pPr marL="4572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40"/>
              <a:buFont typeface="Apple Color Emoji" pitchFamily="2" charset="0"/>
              <a:buChar char="🌀"/>
            </a:pPr>
            <a:r>
              <a:rPr lang="it-IT" sz="2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Il pasto può essere portato da casa o preparato da un catering</a:t>
            </a:r>
            <a:endParaRPr sz="2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40"/>
              <a:buFont typeface="Apple Color Emoji" pitchFamily="2" charset="0"/>
              <a:buChar char="🌀"/>
            </a:pPr>
            <a:r>
              <a:rPr lang="it-IT" sz="2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 a buffet o self-service</a:t>
            </a:r>
            <a:endParaRPr sz="2600" dirty="0">
              <a:solidFill>
                <a:schemeClr val="l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40"/>
              <a:buFont typeface="Apple Color Emoji" pitchFamily="2" charset="0"/>
              <a:buChar char="🌀"/>
            </a:pPr>
            <a:r>
              <a:rPr lang="it-IT" sz="2600" dirty="0">
                <a:solidFill>
                  <a:schemeClr val="l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Attenersi alle indicazioni dell'ISS: </a:t>
            </a:r>
            <a:r>
              <a:rPr lang="it-IT" sz="2600" dirty="0">
                <a:solidFill>
                  <a:schemeClr val="l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clicca qui</a:t>
            </a:r>
            <a:endParaRPr lang="it-IT" sz="2600" dirty="0">
              <a:solidFill>
                <a:schemeClr val="l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40"/>
              <a:buFont typeface="Apple Color Emoji" pitchFamily="2" charset="0"/>
              <a:buChar char="🌀"/>
            </a:pPr>
            <a:r>
              <a:rPr lang="it-IT" sz="2600" dirty="0">
                <a:solidFill>
                  <a:schemeClr val="l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Evitare scambi di cibo tra ragazzi </a:t>
            </a:r>
          </a:p>
          <a:p>
            <a:pPr marL="4572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40"/>
              <a:buFont typeface="Apple Color Emoji" pitchFamily="2" charset="0"/>
              <a:buChar char="🌀"/>
            </a:pPr>
            <a:r>
              <a:rPr lang="it-IT" sz="2600" dirty="0">
                <a:solidFill>
                  <a:schemeClr val="l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caso di spazi chiusi mantenere il distanziamento interpersonale</a:t>
            </a:r>
          </a:p>
          <a:p>
            <a:pPr marL="4572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40"/>
              <a:buFont typeface="Apple Color Emoji" pitchFamily="2" charset="0"/>
              <a:buChar char="🌀"/>
            </a:pPr>
            <a:r>
              <a:rPr lang="it-IT" sz="2600" dirty="0">
                <a:solidFill>
                  <a:schemeClr val="l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caso di turnazione, igienizzare le superfici tra un turno e l'altro.</a:t>
            </a:r>
            <a:endParaRPr sz="2600" dirty="0">
              <a:solidFill>
                <a:schemeClr val="l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289221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1DB7B7A-23CB-B248-80CD-F5DDBB5C9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105" y="2213812"/>
            <a:ext cx="10551695" cy="2540752"/>
          </a:xfrm>
          <a:solidFill>
            <a:srgbClr val="1693A1"/>
          </a:solidFill>
          <a:ln w="38100" cap="flat" cmpd="dbl">
            <a:solidFill>
              <a:srgbClr val="B3C6E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algn="ctr">
              <a:buSzPts val="6000"/>
            </a:pPr>
            <a:r>
              <a:rPr lang="it-IT" sz="7300" dirty="0">
                <a:solidFill>
                  <a:schemeClr val="bg1"/>
                </a:solidFill>
                <a:latin typeface="PN Butter Peanut" pitchFamily="2" charset="77"/>
                <a:ea typeface="Verdana" panose="020B0604030504040204" pitchFamily="34" charset="0"/>
                <a:cs typeface="Verdana" panose="020B0604030504040204" pitchFamily="34" charset="0"/>
              </a:rPr>
              <a:t>Per ulteriori informazioni:</a:t>
            </a:r>
            <a:br>
              <a:rPr lang="it-IT" sz="7300" dirty="0">
                <a:solidFill>
                  <a:schemeClr val="bg1"/>
                </a:solidFill>
                <a:latin typeface="PN Butter Peanut" pitchFamily="2" charset="77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it-IT" sz="6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avvocatura@diocesi.milano.it</a:t>
            </a:r>
            <a:r>
              <a:rPr lang="it-IT" sz="6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it-IT" sz="73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19439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" name="Google Shape;347;p39" descr="Immagine che contiene disegnando, segnale&#10;&#10;Descrizione generat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10100" y="1716983"/>
            <a:ext cx="2971800" cy="34240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"/>
          <p:cNvSpPr txBox="1">
            <a:spLocks noGrp="1"/>
          </p:cNvSpPr>
          <p:nvPr>
            <p:ph type="title"/>
          </p:nvPr>
        </p:nvSpPr>
        <p:spPr>
          <a:xfrm>
            <a:off x="838200" y="2103437"/>
            <a:ext cx="10515600" cy="1325563"/>
          </a:xfrm>
          <a:prstGeom prst="rect">
            <a:avLst/>
          </a:prstGeom>
          <a:solidFill>
            <a:srgbClr val="1693A1"/>
          </a:solidFill>
          <a:ln w="38100" cap="flat" cmpd="dbl">
            <a:solidFill>
              <a:srgbClr val="B3C6E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algn="ctr">
              <a:buSzPts val="6000"/>
            </a:pPr>
            <a:r>
              <a:rPr lang="it-IT" sz="8000" dirty="0">
                <a:solidFill>
                  <a:schemeClr val="bg1"/>
                </a:solidFill>
                <a:latin typeface="PN Butter Peanut" pitchFamily="2" charset="77"/>
                <a:ea typeface="Verdana" panose="020B0604030504040204" pitchFamily="34" charset="0"/>
                <a:cs typeface="Verdana" panose="020B0604030504040204" pitchFamily="34" charset="0"/>
              </a:rPr>
              <a:t>Condizioni di salute</a:t>
            </a:r>
            <a:endParaRPr sz="8000" dirty="0">
              <a:solidFill>
                <a:schemeClr val="bg1"/>
              </a:solidFill>
              <a:latin typeface="PN Butter Peanut" pitchFamily="2" charset="77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9" name="Google Shape;129;p6"/>
          <p:cNvSpPr txBox="1">
            <a:spLocks noGrp="1"/>
          </p:cNvSpPr>
          <p:nvPr>
            <p:ph type="body" idx="1"/>
          </p:nvPr>
        </p:nvSpPr>
        <p:spPr>
          <a:xfrm>
            <a:off x="838200" y="3563937"/>
            <a:ext cx="10515600" cy="1873477"/>
          </a:xfrm>
          <a:prstGeom prst="rect">
            <a:avLst/>
          </a:prstGeom>
          <a:solidFill>
            <a:srgbClr val="1693A1"/>
          </a:solidFill>
          <a:ln w="38100" cap="flat" cmpd="dbl">
            <a:solidFill>
              <a:srgbClr val="3864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it-IT" sz="2600" dirty="0">
                <a:solidFill>
                  <a:schemeClr val="l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salute prima di tutto. </a:t>
            </a:r>
            <a:endParaRPr sz="2600" dirty="0">
              <a:solidFill>
                <a:schemeClr val="l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it-IT" sz="2600" dirty="0">
                <a:solidFill>
                  <a:schemeClr val="l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 questo è necessario che </a:t>
            </a:r>
            <a:r>
              <a:rPr lang="it-IT" sz="3200" b="1" dirty="0">
                <a:solidFill>
                  <a:schemeClr val="l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TUTTI</a:t>
            </a:r>
            <a:r>
              <a:rPr lang="it-IT" sz="2600" dirty="0">
                <a:solidFill>
                  <a:schemeClr val="l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minori e adulti, volontari e personale retribuito, siano attenti alle proprie condizioni di salute.</a:t>
            </a:r>
            <a:endParaRPr sz="2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F40C415A-9E68-B740-A3E4-0F996D883B7B}"/>
              </a:ext>
            </a:extLst>
          </p:cNvPr>
          <p:cNvGrpSpPr/>
          <p:nvPr/>
        </p:nvGrpSpPr>
        <p:grpSpPr>
          <a:xfrm>
            <a:off x="7924800" y="4984522"/>
            <a:ext cx="3725779" cy="1873477"/>
            <a:chOff x="7284283" y="413702"/>
            <a:chExt cx="4221917" cy="2088674"/>
          </a:xfrm>
        </p:grpSpPr>
        <p:sp>
          <p:nvSpPr>
            <p:cNvPr id="5" name="Ovale 4">
              <a:extLst>
                <a:ext uri="{FF2B5EF4-FFF2-40B4-BE49-F238E27FC236}">
                  <a16:creationId xmlns:a16="http://schemas.microsoft.com/office/drawing/2014/main" id="{3D2DEB0C-38C0-D74E-B28B-02D65BD0EBB6}"/>
                </a:ext>
              </a:extLst>
            </p:cNvPr>
            <p:cNvSpPr/>
            <p:nvPr/>
          </p:nvSpPr>
          <p:spPr>
            <a:xfrm>
              <a:off x="8103140" y="598251"/>
              <a:ext cx="646890" cy="4717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" name="Ovale 5">
              <a:extLst>
                <a:ext uri="{FF2B5EF4-FFF2-40B4-BE49-F238E27FC236}">
                  <a16:creationId xmlns:a16="http://schemas.microsoft.com/office/drawing/2014/main" id="{F0AC49F8-6A26-4B46-93A9-54F8EA693EBB}"/>
                </a:ext>
              </a:extLst>
            </p:cNvPr>
            <p:cNvSpPr/>
            <p:nvPr/>
          </p:nvSpPr>
          <p:spPr>
            <a:xfrm>
              <a:off x="10084340" y="881975"/>
              <a:ext cx="646890" cy="4717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7" name="Immagine 6">
              <a:extLst>
                <a:ext uri="{FF2B5EF4-FFF2-40B4-BE49-F238E27FC236}">
                  <a16:creationId xmlns:a16="http://schemas.microsoft.com/office/drawing/2014/main" id="{BBC36CA8-4D84-694B-90D1-A501EB4AEE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284283" y="413702"/>
              <a:ext cx="4221917" cy="208867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rgbClr val="1693A1"/>
          </a:solidFill>
          <a:ln w="38100" cap="flat" cmpd="dbl">
            <a:solidFill>
              <a:srgbClr val="B3C6E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algn="ctr">
              <a:buSzPts val="6000"/>
            </a:pPr>
            <a:r>
              <a:rPr lang="it-IT" sz="8000" dirty="0">
                <a:solidFill>
                  <a:schemeClr val="bg1"/>
                </a:solidFill>
                <a:latin typeface="PN Butter Peanut" pitchFamily="2" charset="77"/>
                <a:ea typeface="Verdana" panose="020B0604030504040204" pitchFamily="34" charset="0"/>
                <a:cs typeface="Verdana" panose="020B0604030504040204" pitchFamily="34" charset="0"/>
              </a:rPr>
              <a:t>Gli ambienti</a:t>
            </a:r>
            <a:endParaRPr sz="8000" dirty="0">
              <a:solidFill>
                <a:schemeClr val="bg1"/>
              </a:solidFill>
              <a:latin typeface="PN Butter Peanut" pitchFamily="2" charset="77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5" name="Google Shape;135;p7"/>
          <p:cNvSpPr txBox="1">
            <a:spLocks noGrp="1"/>
          </p:cNvSpPr>
          <p:nvPr>
            <p:ph type="body" idx="1"/>
          </p:nvPr>
        </p:nvSpPr>
        <p:spPr>
          <a:xfrm>
            <a:off x="838200" y="1946049"/>
            <a:ext cx="10515600" cy="1482951"/>
          </a:xfrm>
          <a:prstGeom prst="rect">
            <a:avLst/>
          </a:prstGeom>
          <a:solidFill>
            <a:srgbClr val="1693A1"/>
          </a:solidFill>
          <a:ln w="38100" cap="flat" cmpd="dbl">
            <a:solidFill>
              <a:srgbClr val="3864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 fontScale="85000" lnSpcReduction="20000"/>
          </a:bodyPr>
          <a:lstStyle/>
          <a:p>
            <a:pPr marL="114300" indent="0">
              <a:lnSpc>
                <a:spcPct val="110000"/>
              </a:lnSpc>
              <a:buNone/>
            </a:pPr>
            <a:r>
              <a:rPr lang="it-IT" sz="3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capienza massima di ogni spazio e la disposizione dei posti a sedere devono essere tali da garantire sempre la </a:t>
            </a:r>
            <a:r>
              <a:rPr lang="it-IT" sz="35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distanza interpersonale di un metro</a:t>
            </a:r>
            <a:r>
              <a:rPr lang="it-IT" sz="35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 </a:t>
            </a:r>
            <a:endParaRPr lang="it-IT" sz="3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endParaRPr sz="2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Google Shape;135;p7">
            <a:extLst>
              <a:ext uri="{FF2B5EF4-FFF2-40B4-BE49-F238E27FC236}">
                <a16:creationId xmlns:a16="http://schemas.microsoft.com/office/drawing/2014/main" id="{11B32554-3A88-5744-B485-F27C48651400}"/>
              </a:ext>
            </a:extLst>
          </p:cNvPr>
          <p:cNvSpPr txBox="1">
            <a:spLocks/>
          </p:cNvSpPr>
          <p:nvPr/>
        </p:nvSpPr>
        <p:spPr>
          <a:xfrm>
            <a:off x="838200" y="3684361"/>
            <a:ext cx="10515600" cy="2906486"/>
          </a:xfrm>
          <a:prstGeom prst="rect">
            <a:avLst/>
          </a:prstGeom>
          <a:solidFill>
            <a:srgbClr val="1693A1"/>
          </a:solidFill>
          <a:ln w="38100" cap="flat" cmpd="dbl">
            <a:solidFill>
              <a:srgbClr val="3864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 fontScale="92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Clr>
                <a:schemeClr val="lt1"/>
              </a:buClr>
              <a:buSzPts val="2800"/>
              <a:buFont typeface="Arial"/>
              <a:buNone/>
            </a:pPr>
            <a:r>
              <a:rPr lang="it-IT" sz="31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È quindi opportuno farsi aiutare da un esperto per definire in modo corretto il numero di persone che ogni ambiente interno o esterno può ospitare.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Clr>
                <a:schemeClr val="lt1"/>
              </a:buClr>
              <a:buSzPts val="2800"/>
              <a:buFont typeface="Arial"/>
              <a:buNone/>
            </a:pPr>
            <a:r>
              <a:rPr lang="it-IT" sz="31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Sarà fondamentale che negli ambienti siano presenti dei pittogrammi che aiutano adulti e bambini nelle procedure.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DD6A94A5-7547-284E-9E83-F76A3B8E655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4895" y="267153"/>
            <a:ext cx="1712495" cy="171249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7"/>
          <p:cNvSpPr txBox="1">
            <a:spLocks noGrp="1"/>
          </p:cNvSpPr>
          <p:nvPr>
            <p:ph type="title"/>
          </p:nvPr>
        </p:nvSpPr>
        <p:spPr>
          <a:xfrm>
            <a:off x="838200" y="1647825"/>
            <a:ext cx="10515600" cy="1325563"/>
          </a:xfrm>
          <a:prstGeom prst="rect">
            <a:avLst/>
          </a:prstGeom>
          <a:solidFill>
            <a:srgbClr val="1693A1"/>
          </a:solidFill>
          <a:ln w="38100" cap="flat" cmpd="dbl">
            <a:solidFill>
              <a:srgbClr val="B3C6E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algn="ctr">
              <a:buSzPts val="6000"/>
            </a:pPr>
            <a:r>
              <a:rPr lang="it-IT" sz="8000" dirty="0">
                <a:solidFill>
                  <a:schemeClr val="bg1"/>
                </a:solidFill>
                <a:latin typeface="PN Butter Peanut" pitchFamily="2" charset="77"/>
                <a:ea typeface="Verdana" panose="020B0604030504040204" pitchFamily="34" charset="0"/>
                <a:cs typeface="Verdana" panose="020B0604030504040204" pitchFamily="34" charset="0"/>
              </a:rPr>
              <a:t>Gli ambienti</a:t>
            </a:r>
            <a:endParaRPr sz="8000" dirty="0">
              <a:solidFill>
                <a:schemeClr val="bg1"/>
              </a:solidFill>
              <a:latin typeface="PN Butter Peanut" pitchFamily="2" charset="77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5" name="Google Shape;135;p7"/>
          <p:cNvSpPr txBox="1">
            <a:spLocks noGrp="1"/>
          </p:cNvSpPr>
          <p:nvPr>
            <p:ph type="body" idx="1"/>
          </p:nvPr>
        </p:nvSpPr>
        <p:spPr>
          <a:xfrm>
            <a:off x="838200" y="3179762"/>
            <a:ext cx="10515600" cy="2698524"/>
          </a:xfrm>
          <a:prstGeom prst="rect">
            <a:avLst/>
          </a:prstGeom>
          <a:solidFill>
            <a:srgbClr val="1693A1"/>
          </a:solidFill>
          <a:ln w="38100" cap="flat" cmpd="dbl">
            <a:solidFill>
              <a:srgbClr val="3864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 fontScale="25000" lnSpcReduction="20000"/>
          </a:bodyPr>
          <a:lstStyle/>
          <a:p>
            <a:pPr marL="114300" indent="0">
              <a:lnSpc>
                <a:spcPct val="120000"/>
              </a:lnSpc>
              <a:buNone/>
            </a:pPr>
            <a:r>
              <a:rPr lang="it-IT" sz="1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È importante predisporre spazi dedicati a ospitare i minori e gli operatori, educatori e animatori, anche volontari, che manifestino sintomatologia sospetta, attivando le procedure previste nel paragrafo 12 della Nota sull’Oratorio estivo 2021 del 26 maggio 2021. 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endParaRPr sz="2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191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"/>
          <p:cNvSpPr txBox="1">
            <a:spLocks noGrp="1"/>
          </p:cNvSpPr>
          <p:nvPr>
            <p:ph type="body" idx="1"/>
          </p:nvPr>
        </p:nvSpPr>
        <p:spPr>
          <a:xfrm>
            <a:off x="838200" y="3202441"/>
            <a:ext cx="10515600" cy="2545216"/>
          </a:xfrm>
          <a:prstGeom prst="rect">
            <a:avLst/>
          </a:prstGeom>
          <a:solidFill>
            <a:srgbClr val="1693A1"/>
          </a:solidFill>
          <a:ln w="38100" cap="flat" cmpd="dbl">
            <a:solidFill>
              <a:srgbClr val="3864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114300" indent="0">
              <a:lnSpc>
                <a:spcPct val="100000"/>
              </a:lnSpc>
              <a:buNone/>
            </a:pPr>
            <a:r>
              <a:rPr lang="it-IT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 consiglia di privilegiare attività che possano ridurre contatti prolungati in ambienti chiusi, a maggior rischio di eventuale contagio</a:t>
            </a:r>
            <a:r>
              <a:rPr lang="it-IT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</a:p>
          <a:p>
            <a:pPr marL="114300" indent="0">
              <a:lnSpc>
                <a:spcPct val="100000"/>
              </a:lnSpc>
              <a:buNone/>
            </a:pPr>
            <a:r>
              <a:rPr lang="it-IT" sz="3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 favoriscano attività all’aperto. </a:t>
            </a:r>
            <a:endParaRPr lang="it-IT" sz="43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Google Shape;134;p7">
            <a:extLst>
              <a:ext uri="{FF2B5EF4-FFF2-40B4-BE49-F238E27FC236}">
                <a16:creationId xmlns:a16="http://schemas.microsoft.com/office/drawing/2014/main" id="{CF757C67-B99F-844C-B6E8-F653CD6262DB}"/>
              </a:ext>
            </a:extLst>
          </p:cNvPr>
          <p:cNvSpPr txBox="1">
            <a:spLocks/>
          </p:cNvSpPr>
          <p:nvPr/>
        </p:nvSpPr>
        <p:spPr>
          <a:xfrm>
            <a:off x="838200" y="1647825"/>
            <a:ext cx="10515600" cy="1325563"/>
          </a:xfrm>
          <a:prstGeom prst="rect">
            <a:avLst/>
          </a:prstGeom>
          <a:solidFill>
            <a:srgbClr val="1693A1"/>
          </a:solidFill>
          <a:ln w="38100" cap="flat" cmpd="dbl">
            <a:solidFill>
              <a:srgbClr val="B3C6E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ts val="6000"/>
            </a:pPr>
            <a:r>
              <a:rPr lang="it-IT" sz="8000">
                <a:solidFill>
                  <a:schemeClr val="bg1"/>
                </a:solidFill>
                <a:latin typeface="PN Butter Peanut" pitchFamily="2" charset="77"/>
                <a:ea typeface="Verdana" panose="020B0604030504040204" pitchFamily="34" charset="0"/>
                <a:cs typeface="Verdana" panose="020B0604030504040204" pitchFamily="34" charset="0"/>
              </a:rPr>
              <a:t>Gli ambienti</a:t>
            </a:r>
            <a:endParaRPr lang="it-IT" sz="8000" dirty="0">
              <a:solidFill>
                <a:schemeClr val="bg1"/>
              </a:solidFill>
              <a:latin typeface="PN Butter Peanut" pitchFamily="2" charset="77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05709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7"/>
          <p:cNvSpPr txBox="1">
            <a:spLocks noGrp="1"/>
          </p:cNvSpPr>
          <p:nvPr>
            <p:ph type="title"/>
          </p:nvPr>
        </p:nvSpPr>
        <p:spPr>
          <a:xfrm>
            <a:off x="838200" y="773340"/>
            <a:ext cx="8530389" cy="1325563"/>
          </a:xfrm>
          <a:prstGeom prst="rect">
            <a:avLst/>
          </a:prstGeom>
          <a:solidFill>
            <a:srgbClr val="1693A1"/>
          </a:solidFill>
          <a:ln w="38100" cap="flat" cmpd="dbl">
            <a:solidFill>
              <a:srgbClr val="B3C6E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algn="ctr">
              <a:buSzPts val="6000"/>
            </a:pPr>
            <a:r>
              <a:rPr lang="it-IT" sz="8000" dirty="0">
                <a:solidFill>
                  <a:schemeClr val="bg1"/>
                </a:solidFill>
                <a:latin typeface="PN Butter Peanut" pitchFamily="2" charset="77"/>
                <a:ea typeface="Verdana" panose="020B0604030504040204" pitchFamily="34" charset="0"/>
                <a:cs typeface="Verdana" panose="020B0604030504040204" pitchFamily="34" charset="0"/>
              </a:rPr>
              <a:t>Informativa alle famiglie</a:t>
            </a:r>
            <a:endParaRPr sz="8000" dirty="0">
              <a:solidFill>
                <a:schemeClr val="bg1"/>
              </a:solidFill>
              <a:latin typeface="PN Butter Peanut" pitchFamily="2" charset="77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5" name="Google Shape;135;p7"/>
          <p:cNvSpPr txBox="1">
            <a:spLocks noGrp="1"/>
          </p:cNvSpPr>
          <p:nvPr>
            <p:ph type="body" idx="1"/>
          </p:nvPr>
        </p:nvSpPr>
        <p:spPr>
          <a:xfrm>
            <a:off x="838200" y="4022885"/>
            <a:ext cx="10515600" cy="1957421"/>
          </a:xfrm>
          <a:prstGeom prst="rect">
            <a:avLst/>
          </a:prstGeom>
          <a:solidFill>
            <a:srgbClr val="1693A1"/>
          </a:solidFill>
          <a:ln w="38100" cap="flat" cmpd="dbl">
            <a:solidFill>
              <a:srgbClr val="3864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 fontScale="925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it-IT" sz="31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È importante comunicare alle famiglie il calendario degli incontri e le modalità con le quali saranno svolti.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ts val="2800"/>
              <a:buNone/>
            </a:pPr>
            <a:r>
              <a:rPr lang="it-IT" sz="31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 consiglia un incontro iniziale con le famiglie in cui illustrare il programma e le procedure.</a:t>
            </a:r>
          </a:p>
        </p:txBody>
      </p:sp>
      <p:sp>
        <p:nvSpPr>
          <p:cNvPr id="5" name="Google Shape;135;p7">
            <a:extLst>
              <a:ext uri="{FF2B5EF4-FFF2-40B4-BE49-F238E27FC236}">
                <a16:creationId xmlns:a16="http://schemas.microsoft.com/office/drawing/2014/main" id="{11B32554-3A88-5744-B485-F27C48651400}"/>
              </a:ext>
            </a:extLst>
          </p:cNvPr>
          <p:cNvSpPr txBox="1">
            <a:spLocks/>
          </p:cNvSpPr>
          <p:nvPr/>
        </p:nvSpPr>
        <p:spPr>
          <a:xfrm>
            <a:off x="838200" y="2317944"/>
            <a:ext cx="10515600" cy="1485900"/>
          </a:xfrm>
          <a:prstGeom prst="rect">
            <a:avLst/>
          </a:prstGeom>
          <a:solidFill>
            <a:srgbClr val="1693A1"/>
          </a:solidFill>
          <a:ln w="38100" cap="flat" cmpd="dbl">
            <a:solidFill>
              <a:srgbClr val="3864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ts val="2800"/>
              <a:buNone/>
            </a:pPr>
            <a:r>
              <a:rPr lang="it-IT" sz="31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Il piano di prevenzione anti COVID-19 della parrocchia dovrà essere presentato alle famiglie con i rispettivi comportamenti che sono richiesti.</a:t>
            </a:r>
          </a:p>
        </p:txBody>
      </p:sp>
      <p:pic>
        <p:nvPicPr>
          <p:cNvPr id="1026" name="Picture 2" descr="Famiglia, Padre, Madre, Puzzle, Condividi, Insieme">
            <a:extLst>
              <a:ext uri="{FF2B5EF4-FFF2-40B4-BE49-F238E27FC236}">
                <a16:creationId xmlns:a16="http://schemas.microsoft.com/office/drawing/2014/main" id="{E705EFC7-E21A-8A4D-9290-9ECA05D65A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14008">
            <a:off x="8919411" y="-262337"/>
            <a:ext cx="3428999" cy="3428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677564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10314</TotalTime>
  <Words>1815</Words>
  <Application>Microsoft Macintosh PowerPoint</Application>
  <PresentationFormat>Widescreen</PresentationFormat>
  <Paragraphs>149</Paragraphs>
  <Slides>42</Slides>
  <Notes>41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42</vt:i4>
      </vt:variant>
    </vt:vector>
  </HeadingPairs>
  <TitlesOfParts>
    <vt:vector size="48" baseType="lpstr">
      <vt:lpstr>Apple Color Emoji</vt:lpstr>
      <vt:lpstr>Arial</vt:lpstr>
      <vt:lpstr>Calibri</vt:lpstr>
      <vt:lpstr>PN Butter Peanut</vt:lpstr>
      <vt:lpstr>Verdana</vt:lpstr>
      <vt:lpstr>Tema di Office</vt:lpstr>
      <vt:lpstr>L’oratorio si prepara ad accogliere</vt:lpstr>
      <vt:lpstr>Il giusto stile</vt:lpstr>
      <vt:lpstr>Presentazione standard di PowerPoint</vt:lpstr>
      <vt:lpstr>Disposizioni</vt:lpstr>
      <vt:lpstr>Condizioni di salute</vt:lpstr>
      <vt:lpstr>Gli ambienti</vt:lpstr>
      <vt:lpstr>Gli ambienti</vt:lpstr>
      <vt:lpstr>Presentazione standard di PowerPoint</vt:lpstr>
      <vt:lpstr>Informativa alle famiglie</vt:lpstr>
      <vt:lpstr>Regolamento circa le misure  anti contagio</vt:lpstr>
      <vt:lpstr>Responsabile e Referente COVID-19</vt:lpstr>
      <vt:lpstr>Referente COVID-19</vt:lpstr>
      <vt:lpstr>Protocollo di prima Accoglienza</vt:lpstr>
      <vt:lpstr>Protocollo di prima Accoglienza</vt:lpstr>
      <vt:lpstr>Accoglienza</vt:lpstr>
      <vt:lpstr>Accoglienza</vt:lpstr>
      <vt:lpstr>Accoglienza</vt:lpstr>
      <vt:lpstr>Protocollo Accoglienza giornaliera  -oltre il primo giorno-</vt:lpstr>
      <vt:lpstr>Presentazione standard di PowerPoint</vt:lpstr>
      <vt:lpstr>Presentazione standard di PowerPoint</vt:lpstr>
      <vt:lpstr>Accoglienza</vt:lpstr>
      <vt:lpstr>Buone prassi per genitori o educatori:</vt:lpstr>
      <vt:lpstr>Quindi… chi può entrare?</vt:lpstr>
      <vt:lpstr>Qualcuno manifesta sintomi nel corso della giornata: che cosa fare?</vt:lpstr>
      <vt:lpstr>Presentazione standard di PowerPoint</vt:lpstr>
      <vt:lpstr>Presentazione standard di PowerPoint</vt:lpstr>
      <vt:lpstr>Piccoli Gruppi</vt:lpstr>
      <vt:lpstr>Operatore maggiorenne</vt:lpstr>
      <vt:lpstr>Animatori</vt:lpstr>
      <vt:lpstr>Mascherine</vt:lpstr>
      <vt:lpstr>Mascherine</vt:lpstr>
      <vt:lpstr>Sport di contatto</vt:lpstr>
      <vt:lpstr>Gel disinfettante</vt:lpstr>
      <vt:lpstr>Gli ambienti</vt:lpstr>
      <vt:lpstr>Presentazione standard di PowerPoint</vt:lpstr>
      <vt:lpstr>Gli ambienti</vt:lpstr>
      <vt:lpstr>Presentazione standard di PowerPoint</vt:lpstr>
      <vt:lpstr>Gli oggetti</vt:lpstr>
      <vt:lpstr>Riunioni Educatori</vt:lpstr>
      <vt:lpstr>Somministrazione dei pasti</vt:lpstr>
      <vt:lpstr>Per ulteriori informazioni: avvocatura@diocesi.milano.it 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L’oratorio si prepara ad accogliere</dc:title>
  <dc:creator>Luca Quaglino</dc:creator>
  <cp:lastModifiedBy>Francesco Butti</cp:lastModifiedBy>
  <cp:revision>96</cp:revision>
  <dcterms:created xsi:type="dcterms:W3CDTF">2020-06-08T14:38:54Z</dcterms:created>
  <dcterms:modified xsi:type="dcterms:W3CDTF">2021-06-04T10:38:22Z</dcterms:modified>
</cp:coreProperties>
</file>